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1" r:id="rId2"/>
    <p:sldMasterId id="2147483745" r:id="rId3"/>
    <p:sldMasterId id="2147483762" r:id="rId4"/>
    <p:sldMasterId id="2147483796" r:id="rId5"/>
    <p:sldMasterId id="2147483830" r:id="rId6"/>
  </p:sldMasterIdLst>
  <p:notesMasterIdLst>
    <p:notesMasterId r:id="rId25"/>
  </p:notesMasterIdLst>
  <p:sldIdLst>
    <p:sldId id="414" r:id="rId7"/>
    <p:sldId id="257" r:id="rId8"/>
    <p:sldId id="2141411908" r:id="rId9"/>
    <p:sldId id="2141411939" r:id="rId10"/>
    <p:sldId id="2141411940" r:id="rId11"/>
    <p:sldId id="2141411922" r:id="rId12"/>
    <p:sldId id="437" r:id="rId13"/>
    <p:sldId id="2141411920" r:id="rId14"/>
    <p:sldId id="2141411930" r:id="rId15"/>
    <p:sldId id="2141411921" r:id="rId16"/>
    <p:sldId id="2141411912" r:id="rId17"/>
    <p:sldId id="365" r:id="rId18"/>
    <p:sldId id="266" r:id="rId19"/>
    <p:sldId id="2141411931" r:id="rId20"/>
    <p:sldId id="2141411924" r:id="rId21"/>
    <p:sldId id="2141411932" r:id="rId22"/>
    <p:sldId id="2141411927" r:id="rId23"/>
    <p:sldId id="2141411909"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0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59" autoAdjust="0"/>
    <p:restoredTop sz="86250" autoAdjust="0"/>
  </p:normalViewPr>
  <p:slideViewPr>
    <p:cSldViewPr snapToGrid="0">
      <p:cViewPr varScale="1">
        <p:scale>
          <a:sx n="56" d="100"/>
          <a:sy n="56" d="100"/>
        </p:scale>
        <p:origin x="444" y="26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13204"/>
    </p:cViewPr>
  </p:sorterViewPr>
  <p:notesViewPr>
    <p:cSldViewPr snapToGrid="0">
      <p:cViewPr varScale="1">
        <p:scale>
          <a:sx n="67" d="100"/>
          <a:sy n="67" d="100"/>
        </p:scale>
        <p:origin x="-3120"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06C08B41-1FB8-4A83-9F4E-26A860C9AC79}"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D3096-2C63-4BF1-A665-09ED1AD22FA5}" type="slidenum">
              <a:rPr lang="en-US" smtClean="0"/>
              <a:t>‹#›</a:t>
            </a:fld>
            <a:endParaRPr lang="en-US"/>
          </a:p>
        </p:txBody>
      </p:sp>
    </p:spTree>
    <p:extLst>
      <p:ext uri="{BB962C8B-B14F-4D97-AF65-F5344CB8AC3E}">
        <p14:creationId xmlns:p14="http://schemas.microsoft.com/office/powerpoint/2010/main" val="82551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Shape 35"/>
          <p:cNvSpPr txBox="1">
            <a:spLocks noGrp="1"/>
          </p:cNvSpPr>
          <p:nvPr>
            <p:ph type="sldNum" idx="12"/>
          </p:nvPr>
        </p:nvSpPr>
        <p:spPr>
          <a:xfrm>
            <a:off x="3884613" y="8685213"/>
            <a:ext cx="2971799"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
        <p:nvSpPr>
          <p:cNvPr id="36" name="Shape 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 name="Shape 37"/>
          <p:cNvSpPr txBox="1">
            <a:spLocks noGrp="1"/>
          </p:cNvSpPr>
          <p:nvPr>
            <p:ph type="body" idx="1"/>
          </p:nvPr>
        </p:nvSpPr>
        <p:spPr>
          <a:xfrm>
            <a:off x="685801" y="4400549"/>
            <a:ext cx="5486399" cy="360045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lang="en-US" sz="16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29424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One of the most powerful images to use when talking about The Rotary Foundation is to use the three buckets analogy.</a:t>
            </a:r>
          </a:p>
          <a:p>
            <a:endParaRPr lang="en-US" sz="1050" dirty="0"/>
          </a:p>
          <a:p>
            <a:r>
              <a:rPr lang="en-US" sz="1050" dirty="0"/>
              <a:t>PolioPlus:  </a:t>
            </a:r>
          </a:p>
          <a:p>
            <a:r>
              <a:rPr lang="en-US" sz="1050" dirty="0" err="1"/>
              <a:t>eg.</a:t>
            </a:r>
            <a:r>
              <a:rPr lang="en-US" sz="1050" dirty="0"/>
              <a:t>  All dollars collected for polio plus are spent in that year.  We are 'this close' to worldwide polio eradication.  The 2 drops help immunize children throughout the world.  It is Rotary's goal to eradicate polio.</a:t>
            </a:r>
          </a:p>
          <a:p>
            <a:endParaRPr lang="en-US" sz="1050" dirty="0"/>
          </a:p>
          <a:p>
            <a:r>
              <a:rPr lang="en-US" sz="1050" dirty="0"/>
              <a:t>Annual Fund:</a:t>
            </a:r>
          </a:p>
          <a:p>
            <a:r>
              <a:rPr lang="en-US" sz="1050" dirty="0" err="1"/>
              <a:t>eg.</a:t>
            </a:r>
            <a:r>
              <a:rPr lang="en-US" sz="1050" dirty="0"/>
              <a:t> This is a significant bucket because the funds gathered are invested for three years and then 47.5% are returned to the district to assist with both community and global grants. </a:t>
            </a:r>
          </a:p>
          <a:p>
            <a:endParaRPr lang="en-US" sz="1050" dirty="0"/>
          </a:p>
          <a:p>
            <a:r>
              <a:rPr lang="en-US" sz="1050" dirty="0"/>
              <a:t>Wills/Bequests - </a:t>
            </a:r>
            <a:r>
              <a:rPr lang="en-US" sz="1000" dirty="0"/>
              <a:t>Endowment Fund: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err="1"/>
              <a:t>eg.</a:t>
            </a:r>
            <a:r>
              <a:rPr lang="en-US" sz="1000" dirty="0"/>
              <a:t>  Sometimes referred to as the permanent fund....these dollars are in large part expectancies...often designated in people's estates.   These dollars are never spent...however, the interest accrued is added to the annual funds that support Rotary grants. Give to the Endowment Fund is to become a Benefactor or join Bequest Society (these are referred to later in presentation)</a:t>
            </a:r>
          </a:p>
          <a:p>
            <a:endParaRPr lang="en-US" sz="1050" dirty="0"/>
          </a:p>
        </p:txBody>
      </p:sp>
      <p:sp>
        <p:nvSpPr>
          <p:cNvPr id="4" name="Slide Number Placeholder 3"/>
          <p:cNvSpPr>
            <a:spLocks noGrp="1"/>
          </p:cNvSpPr>
          <p:nvPr>
            <p:ph type="sldNum" sz="quarter" idx="5"/>
          </p:nvPr>
        </p:nvSpPr>
        <p:spPr/>
        <p:txBody>
          <a:bodyPr/>
          <a:lstStyle/>
          <a:p>
            <a:fld id="{784D1F76-9951-4F7C-B95E-E208AB7EC36A}" type="slidenum">
              <a:rPr lang="en-US" altLang="en-US" smtClean="0"/>
              <a:pPr/>
              <a:t>10</a:t>
            </a:fld>
            <a:endParaRPr lang="en-US" altLang="en-US"/>
          </a:p>
        </p:txBody>
      </p:sp>
    </p:spTree>
    <p:extLst>
      <p:ext uri="{BB962C8B-B14F-4D97-AF65-F5344CB8AC3E}">
        <p14:creationId xmlns:p14="http://schemas.microsoft.com/office/powerpoint/2010/main" val="1887036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790ABEC-98E8-201F-EA8E-D7F50E1E6367}"/>
              </a:ext>
            </a:extLst>
          </p:cNvPr>
          <p:cNvSpPr>
            <a:spLocks noGrp="1" noRot="1" noChangeAspect="1" noTextEdit="1"/>
          </p:cNvSpPr>
          <p:nvPr>
            <p:ph type="sldImg"/>
          </p:nvPr>
        </p:nvSpPr>
        <p:spPr bwMode="auto">
          <a:xfrm>
            <a:off x="533400" y="763588"/>
            <a:ext cx="6704013" cy="3771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30C3E9E7-7EAF-F76D-DA23-73C79D3482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400" dirty="0">
              <a:latin typeface="+mn-lt"/>
            </a:endParaRPr>
          </a:p>
          <a:p>
            <a:pPr eaLnBrk="1" hangingPunct="1">
              <a:spcBef>
                <a:spcPct val="0"/>
              </a:spcBef>
            </a:pPr>
            <a:r>
              <a:rPr lang="en-US" altLang="en-US" sz="1400" dirty="0">
                <a:latin typeface="+mn-lt"/>
                <a:cs typeface="Arial" panose="020B0604020202020204" pitchFamily="34" charset="0"/>
              </a:rPr>
              <a:t>Who has heard of Charity Navigator?</a:t>
            </a:r>
          </a:p>
          <a:p>
            <a:pPr eaLnBrk="1" hangingPunct="1">
              <a:spcBef>
                <a:spcPct val="0"/>
              </a:spcBef>
            </a:pPr>
            <a:endParaRPr lang="en-US" altLang="en-US" sz="1400" dirty="0">
              <a:latin typeface="+mn-lt"/>
              <a:cs typeface="Arial" panose="020B0604020202020204" pitchFamily="34" charset="0"/>
            </a:endParaRPr>
          </a:p>
        </p:txBody>
      </p:sp>
      <p:sp>
        <p:nvSpPr>
          <p:cNvPr id="29700" name="Slide Number Placeholder 3">
            <a:extLst>
              <a:ext uri="{FF2B5EF4-FFF2-40B4-BE49-F238E27FC236}">
                <a16:creationId xmlns:a16="http://schemas.microsoft.com/office/drawing/2014/main" id="{543A46EF-7832-3D0C-97D2-E0D7D02C5A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99F0E53-3D67-0D44-B7CD-8A05780424B6}" type="slidenum">
              <a:rPr lang="en-US" altLang="en-US"/>
              <a:pPr eaLnBrk="1" hangingPunct="1">
                <a:spcBef>
                  <a:spcPct val="0"/>
                </a:spcBef>
              </a:pPr>
              <a:t>11</a:t>
            </a:fld>
            <a:endParaRPr lang="en-US" altLang="en-US"/>
          </a:p>
        </p:txBody>
      </p:sp>
    </p:spTree>
    <p:extLst>
      <p:ext uri="{BB962C8B-B14F-4D97-AF65-F5344CB8AC3E}">
        <p14:creationId xmlns:p14="http://schemas.microsoft.com/office/powerpoint/2010/main" val="1534008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we have less Rotary members in the district we continue to have the same number of grant requests.  For this reason, it is even more important that every Rotarian tries to support the Rotary Foundation so we can continue the ‘good work of Rotary’</a:t>
            </a:r>
          </a:p>
          <a:p>
            <a:endParaRPr lang="en-US" dirty="0"/>
          </a:p>
        </p:txBody>
      </p:sp>
      <p:sp>
        <p:nvSpPr>
          <p:cNvPr id="4" name="Slide Number Placeholder 3"/>
          <p:cNvSpPr>
            <a:spLocks noGrp="1"/>
          </p:cNvSpPr>
          <p:nvPr>
            <p:ph type="sldNum" sz="quarter" idx="5"/>
          </p:nvPr>
        </p:nvSpPr>
        <p:spPr/>
        <p:txBody>
          <a:bodyPr/>
          <a:lstStyle/>
          <a:p>
            <a:fld id="{BE4D3096-2C63-4BF1-A665-09ED1AD22FA5}" type="slidenum">
              <a:rPr lang="en-US" smtClean="0"/>
              <a:t>12</a:t>
            </a:fld>
            <a:endParaRPr lang="en-US"/>
          </a:p>
        </p:txBody>
      </p:sp>
    </p:spTree>
    <p:extLst>
      <p:ext uri="{BB962C8B-B14F-4D97-AF65-F5344CB8AC3E}">
        <p14:creationId xmlns:p14="http://schemas.microsoft.com/office/powerpoint/2010/main" val="278689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PlaceHolder 1"/>
          <p:cNvSpPr>
            <a:spLocks noGrp="1" noRot="1" noChangeAspect="1"/>
          </p:cNvSpPr>
          <p:nvPr>
            <p:ph type="sldImg"/>
          </p:nvPr>
        </p:nvSpPr>
        <p:spPr>
          <a:xfrm>
            <a:off x="685800" y="1143000"/>
            <a:ext cx="5486400" cy="3086100"/>
          </a:xfrm>
          <a:prstGeom prst="rect">
            <a:avLst/>
          </a:prstGeom>
          <a:ln w="0">
            <a:noFill/>
          </a:ln>
        </p:spPr>
      </p:sp>
      <p:sp>
        <p:nvSpPr>
          <p:cNvPr id="642"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lang="en-CA" sz="1400" b="0" strike="noStrike" spc="-1" dirty="0">
                <a:latin typeface="+mn-lt"/>
              </a:rPr>
              <a:t>Who can explain one of these 'types' of donor recognition?</a:t>
            </a:r>
          </a:p>
          <a:p>
            <a:pPr eaLnBrk="1" hangingPunct="1">
              <a:spcBef>
                <a:spcPct val="0"/>
              </a:spcBef>
            </a:pPr>
            <a:endParaRPr lang="en-US" altLang="en-US" sz="1400" dirty="0">
              <a:latin typeface="+mn-lt"/>
            </a:endParaRPr>
          </a:p>
          <a:p>
            <a:pPr marL="216000" indent="-216000">
              <a:lnSpc>
                <a:spcPct val="100000"/>
              </a:lnSpc>
              <a:buNone/>
              <a:tabLst>
                <a:tab pos="0" algn="l"/>
              </a:tabLst>
            </a:pPr>
            <a:r>
              <a:rPr lang="en-CA" sz="1400" b="0" strike="noStrike" spc="-1" dirty="0">
                <a:latin typeface="+mn-lt"/>
              </a:rPr>
              <a:t>Donating to The Rotary Foundation should be a cause for celebration.</a:t>
            </a:r>
          </a:p>
          <a:p>
            <a:pPr marL="216000" indent="-216000">
              <a:lnSpc>
                <a:spcPct val="100000"/>
              </a:lnSpc>
              <a:buNone/>
              <a:tabLst>
                <a:tab pos="0" algn="l"/>
              </a:tabLst>
            </a:pPr>
            <a:endParaRPr lang="en-CA" sz="1400" b="0" strike="noStrike" spc="-1" dirty="0">
              <a:latin typeface="+mn-lt"/>
            </a:endParaRPr>
          </a:p>
          <a:p>
            <a:pPr marL="216000" indent="-216000">
              <a:lnSpc>
                <a:spcPct val="100000"/>
              </a:lnSpc>
              <a:buNone/>
              <a:tabLst>
                <a:tab pos="0" algn="l"/>
              </a:tabLst>
            </a:pPr>
            <a:r>
              <a:rPr lang="en-CA" sz="1400" b="0" strike="noStrike" spc="-1" dirty="0">
                <a:latin typeface="+mn-lt"/>
              </a:rPr>
              <a:t>Many clubs make recognition a very special part of a meeting or a special celebration meeting on its own.</a:t>
            </a:r>
          </a:p>
          <a:p>
            <a:pPr marL="216000" indent="-216000">
              <a:lnSpc>
                <a:spcPct val="100000"/>
              </a:lnSpc>
              <a:buNone/>
              <a:tabLst>
                <a:tab pos="0" algn="l"/>
              </a:tabLst>
            </a:pPr>
            <a:endParaRPr lang="en-CA" sz="1400" b="0" strike="noStrike" spc="-1" dirty="0">
              <a:latin typeface="+mn-lt"/>
            </a:endParaRPr>
          </a:p>
          <a:p>
            <a:pPr marL="216000" indent="-216000">
              <a:lnSpc>
                <a:spcPct val="100000"/>
              </a:lnSpc>
              <a:buNone/>
              <a:tabLst>
                <a:tab pos="0" algn="l"/>
              </a:tabLst>
            </a:pPr>
            <a:r>
              <a:rPr lang="en-CA" sz="1400" b="0" strike="noStrike" spc="-1" dirty="0">
                <a:latin typeface="+mn-lt"/>
              </a:rPr>
              <a:t>How does your club celebrate donors to The Rotary Foundation?</a:t>
            </a:r>
          </a:p>
          <a:p>
            <a:pPr marL="216000" indent="-216000">
              <a:lnSpc>
                <a:spcPct val="100000"/>
              </a:lnSpc>
              <a:buNone/>
              <a:tabLst>
                <a:tab pos="0" algn="l"/>
              </a:tabLst>
            </a:pPr>
            <a:endParaRPr lang="en-CA" sz="1400" b="0" strike="noStrike" spc="-1" dirty="0">
              <a:latin typeface="+mn-lt"/>
            </a:endParaRPr>
          </a:p>
          <a:p>
            <a:pPr marL="216000" indent="-216000">
              <a:lnSpc>
                <a:spcPct val="100000"/>
              </a:lnSpc>
              <a:buNone/>
              <a:tabLst>
                <a:tab pos="0" algn="l"/>
              </a:tabLst>
            </a:pPr>
            <a:endParaRPr lang="en-CA" sz="1400" b="0" strike="noStrike" spc="-1" dirty="0">
              <a:latin typeface="+mn-lt"/>
            </a:endParaRPr>
          </a:p>
          <a:p>
            <a:pPr marL="216000" indent="-216000">
              <a:lnSpc>
                <a:spcPct val="100000"/>
              </a:lnSpc>
              <a:buNone/>
              <a:tabLst>
                <a:tab pos="0" algn="l"/>
              </a:tabLst>
            </a:pPr>
            <a:endParaRPr lang="en-CA" sz="1400" b="0" strike="noStrike" spc="-1" dirty="0">
              <a:latin typeface="+mn-lt"/>
            </a:endParaRPr>
          </a:p>
        </p:txBody>
      </p:sp>
      <p:sp>
        <p:nvSpPr>
          <p:cNvPr id="643" name="PlaceHolder 3"/>
          <p:cNvSpPr>
            <a:spLocks noGrp="1"/>
          </p:cNvSpPr>
          <p:nvPr>
            <p:ph type="sldNum"/>
          </p:nvPr>
        </p:nvSpPr>
        <p:spPr>
          <a:xfrm>
            <a:off x="3884760" y="8685360"/>
            <a:ext cx="2971080" cy="457920"/>
          </a:xfrm>
          <a:prstGeom prst="rect">
            <a:avLst/>
          </a:prstGeom>
          <a:noFill/>
          <a:ln w="0">
            <a:noFill/>
          </a:ln>
        </p:spPr>
        <p:txBody>
          <a:bodyPr lIns="0" tIns="0" rIns="0" bIns="0" anchor="b">
            <a:noAutofit/>
          </a:bodyPr>
          <a:lstStyle/>
          <a:p>
            <a:pPr algn="r">
              <a:lnSpc>
                <a:spcPct val="100000"/>
              </a:lnSpc>
              <a:buNone/>
            </a:pPr>
            <a:fld id="{DF0FFB3C-E88C-4204-97FB-86F67BFB7684}" type="slidenum">
              <a:rPr lang="en-US" sz="1200" b="0" strike="noStrike" spc="-1">
                <a:solidFill>
                  <a:srgbClr val="000000"/>
                </a:solidFill>
                <a:latin typeface="+mn-lt"/>
                <a:ea typeface="+mn-ea"/>
              </a:rPr>
              <a:t>13</a:t>
            </a:fld>
            <a:endParaRPr lang="en-CA" sz="1200" b="0" strike="noStrike" spc="-1">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kern="100" dirty="0">
                <a:effectLst/>
                <a:latin typeface="Calibri" panose="020F0502020204030204" pitchFamily="34" charset="0"/>
                <a:ea typeface="Calibri" panose="020F0502020204030204" pitchFamily="34" charset="0"/>
                <a:cs typeface="Times New Roman" panose="02020603050405020304" pitchFamily="18" charset="0"/>
              </a:rPr>
              <a:t>And now to a very important part of today’s presentation.  Without dollars to fund projects we are so limited in the impact we can have on lives.   </a:t>
            </a:r>
          </a:p>
          <a:p>
            <a:endParaRPr lang="en-CA" sz="1200" b="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200" b="0" kern="100" dirty="0">
                <a:effectLst/>
                <a:latin typeface="Calibri" panose="020F0502020204030204" pitchFamily="34" charset="0"/>
                <a:ea typeface="Calibri" panose="020F0502020204030204" pitchFamily="34" charset="0"/>
                <a:cs typeface="Times New Roman" panose="02020603050405020304" pitchFamily="18" charset="0"/>
              </a:rPr>
              <a:t>Remember The Rotary Foundation has received 4 stars (highest rating) on charity navigator for the last 16 years.  </a:t>
            </a:r>
          </a:p>
          <a:p>
            <a:endParaRPr lang="en-CA" sz="120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E4D3096-2C63-4BF1-A665-09ED1AD22FA5}" type="slidenum">
              <a:rPr lang="en-US" smtClean="0"/>
              <a:t>14</a:t>
            </a:fld>
            <a:endParaRPr lang="en-US"/>
          </a:p>
        </p:txBody>
      </p:sp>
    </p:spTree>
    <p:extLst>
      <p:ext uri="{BB962C8B-B14F-4D97-AF65-F5344CB8AC3E}">
        <p14:creationId xmlns:p14="http://schemas.microsoft.com/office/powerpoint/2010/main" val="3649695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and consistent commitment to Rotary Foundation giving doesn't happen by chance.</a:t>
            </a:r>
          </a:p>
          <a:p>
            <a:endParaRPr lang="en-US" dirty="0"/>
          </a:p>
          <a:p>
            <a:r>
              <a:rPr lang="en-US" dirty="0"/>
              <a:t>Vibrant Rotary clubs have several approaches in mind to keep The Rotary Foundation program a journey.  As a club we can play a significant role in the success of The Rotary Foundation.</a:t>
            </a:r>
          </a:p>
          <a:p>
            <a:endParaRPr lang="en-US" dirty="0"/>
          </a:p>
          <a:p>
            <a:r>
              <a:rPr lang="en-US" dirty="0"/>
              <a:t>What are some of the suggestions you would offer....or successes your club has experienced?</a:t>
            </a:r>
          </a:p>
          <a:p>
            <a:endParaRPr lang="en-US" dirty="0"/>
          </a:p>
          <a:p>
            <a:r>
              <a:rPr lang="en-US" dirty="0"/>
              <a:t>See next slide . . . . .</a:t>
            </a:r>
          </a:p>
          <a:p>
            <a:endParaRPr lang="en-US" dirty="0"/>
          </a:p>
          <a:p>
            <a:endParaRPr lang="en-US" dirty="0"/>
          </a:p>
        </p:txBody>
      </p:sp>
      <p:sp>
        <p:nvSpPr>
          <p:cNvPr id="4" name="Slide Number Placeholder 3"/>
          <p:cNvSpPr>
            <a:spLocks noGrp="1"/>
          </p:cNvSpPr>
          <p:nvPr>
            <p:ph type="sldNum" sz="quarter" idx="5"/>
          </p:nvPr>
        </p:nvSpPr>
        <p:spPr/>
        <p:txBody>
          <a:bodyPr/>
          <a:lstStyle/>
          <a:p>
            <a:fld id="{784D1F76-9951-4F7C-B95E-E208AB7EC36A}" type="slidenum">
              <a:rPr lang="en-US" altLang="en-US" smtClean="0"/>
              <a:pPr/>
              <a:t>15</a:t>
            </a:fld>
            <a:endParaRPr lang="en-US" altLang="en-US"/>
          </a:p>
        </p:txBody>
      </p:sp>
    </p:spTree>
    <p:extLst>
      <p:ext uri="{BB962C8B-B14F-4D97-AF65-F5344CB8AC3E}">
        <p14:creationId xmlns:p14="http://schemas.microsoft.com/office/powerpoint/2010/main" val="406122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Club Recognition points </a:t>
            </a:r>
          </a:p>
        </p:txBody>
      </p:sp>
      <p:sp>
        <p:nvSpPr>
          <p:cNvPr id="4" name="Slide Number Placeholder 3"/>
          <p:cNvSpPr>
            <a:spLocks noGrp="1"/>
          </p:cNvSpPr>
          <p:nvPr>
            <p:ph type="sldNum" sz="quarter" idx="5"/>
          </p:nvPr>
        </p:nvSpPr>
        <p:spPr/>
        <p:txBody>
          <a:bodyPr/>
          <a:lstStyle/>
          <a:p>
            <a:fld id="{BE4D3096-2C63-4BF1-A665-09ED1AD22FA5}" type="slidenum">
              <a:rPr lang="en-US" smtClean="0"/>
              <a:t>16</a:t>
            </a:fld>
            <a:endParaRPr lang="en-US"/>
          </a:p>
        </p:txBody>
      </p:sp>
    </p:spTree>
    <p:extLst>
      <p:ext uri="{BB962C8B-B14F-4D97-AF65-F5344CB8AC3E}">
        <p14:creationId xmlns:p14="http://schemas.microsoft.com/office/powerpoint/2010/main" val="582582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extend the idea of Every Rotarian Every year.  The concept as we have heard is quite simple.</a:t>
            </a:r>
          </a:p>
          <a:p>
            <a:endParaRPr lang="en-US" dirty="0"/>
          </a:p>
          <a:p>
            <a:r>
              <a:rPr lang="en-US" dirty="0"/>
              <a:t>It means every club member has given at least 35 CAD to The Rotary Foundation….and the average giving for the club exceeds 100 U.S.</a:t>
            </a:r>
          </a:p>
          <a:p>
            <a:endParaRPr lang="en-US" dirty="0"/>
          </a:p>
          <a:p>
            <a:r>
              <a:rPr lang="en-US" dirty="0"/>
              <a:t>At first look given that we are all very generous and heart connected members of our club and community, it would seem very easy.  As you heard last year there were only 3 clubs on Vancouver Island.</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84D1F76-9951-4F7C-B95E-E208AB7EC36A}" type="slidenum">
              <a:rPr lang="en-US" altLang="en-US" smtClean="0"/>
              <a:pPr/>
              <a:t>17</a:t>
            </a:fld>
            <a:endParaRPr lang="en-US" altLang="en-US"/>
          </a:p>
        </p:txBody>
      </p:sp>
    </p:spTree>
    <p:extLst>
      <p:ext uri="{BB962C8B-B14F-4D97-AF65-F5344CB8AC3E}">
        <p14:creationId xmlns:p14="http://schemas.microsoft.com/office/powerpoint/2010/main" val="1843413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has many inspirational materials and resources that are reminders to all of us….reminders of our privilege and the opportunities we have because of our first world advantages.  </a:t>
            </a:r>
          </a:p>
          <a:p>
            <a:endParaRPr lang="en-US" dirty="0"/>
          </a:p>
          <a:p>
            <a:r>
              <a:rPr lang="en-US" dirty="0"/>
              <a:t>Individually our imprint might be negligible….but together…the imprint on lives could be astonishing.  Our time is finite…but the resources we contribute can pay forward so many opportunities for years to come.</a:t>
            </a:r>
          </a:p>
          <a:p>
            <a:endParaRPr lang="en-US" dirty="0"/>
          </a:p>
          <a:p>
            <a:r>
              <a:rPr lang="en-US" dirty="0"/>
              <a:t>If you are interested in learning more about the Rotary Foundation there is a lot of information on the RI website also go to the Rotary Learning Centre as there are a number of courses offered about the Rotary Foundation such as Foundation basics, Club Foundation Committee, Grant management courses etc.</a:t>
            </a:r>
          </a:p>
          <a:p>
            <a:endParaRPr lang="en-US" dirty="0"/>
          </a:p>
          <a:p>
            <a:endParaRPr lang="en-US" dirty="0"/>
          </a:p>
        </p:txBody>
      </p:sp>
      <p:sp>
        <p:nvSpPr>
          <p:cNvPr id="4" name="Slide Number Placeholder 3"/>
          <p:cNvSpPr>
            <a:spLocks noGrp="1"/>
          </p:cNvSpPr>
          <p:nvPr>
            <p:ph type="sldNum" sz="quarter" idx="5"/>
          </p:nvPr>
        </p:nvSpPr>
        <p:spPr/>
        <p:txBody>
          <a:bodyPr/>
          <a:lstStyle/>
          <a:p>
            <a:fld id="{784D1F76-9951-4F7C-B95E-E208AB7EC36A}" type="slidenum">
              <a:rPr lang="en-US" altLang="en-US" smtClean="0"/>
              <a:pPr/>
              <a:t>18</a:t>
            </a:fld>
            <a:endParaRPr lang="en-US" altLang="en-US"/>
          </a:p>
        </p:txBody>
      </p:sp>
    </p:spTree>
    <p:extLst>
      <p:ext uri="{BB962C8B-B14F-4D97-AF65-F5344CB8AC3E}">
        <p14:creationId xmlns:p14="http://schemas.microsoft.com/office/powerpoint/2010/main" val="1914417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701F88B2-CBF6-D4CD-99EC-A72BEFE218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A602545D-E666-88FD-EC07-6D484A1811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400" dirty="0"/>
          </a:p>
        </p:txBody>
      </p:sp>
      <p:sp>
        <p:nvSpPr>
          <p:cNvPr id="29700" name="Slide Number Placeholder 3">
            <a:extLst>
              <a:ext uri="{FF2B5EF4-FFF2-40B4-BE49-F238E27FC236}">
                <a16:creationId xmlns:a16="http://schemas.microsoft.com/office/drawing/2014/main" id="{CD416725-70BE-B136-C20A-017A996638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36F982E-8D7B-4A31-9775-98E7AAD9BE91}" type="slidenum">
              <a:rPr lang="en-US" altLang="en-US"/>
              <a:pPr eaLnBrk="1" hangingPunct="1">
                <a:spcBef>
                  <a:spcPct val="0"/>
                </a:spcBef>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66F268A2-AD2C-6A39-D245-C8DC2EC5BA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0CE0502E-CCC8-C5BC-0A52-C289CC024A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0724" name="Slide Number Placeholder 3">
            <a:extLst>
              <a:ext uri="{FF2B5EF4-FFF2-40B4-BE49-F238E27FC236}">
                <a16:creationId xmlns:a16="http://schemas.microsoft.com/office/drawing/2014/main" id="{EAE6621E-E930-3B41-90A3-FB62DC51AC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DDCE584-4D9F-4DF3-91F4-DDE49F0380B7}" type="slidenum">
              <a:rPr lang="en-US" altLang="en-US"/>
              <a:pPr eaLnBrk="1" hangingPunct="1">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063AE-FCA2-24CA-BA2E-D87C591D293E}"/>
            </a:ext>
          </a:extLst>
        </p:cNvPr>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6E06AC17-1570-D337-C9F4-C1965393AA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58CA0685-5225-F8C5-4065-831AF013D8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dirty="0"/>
              <a:t>2024/25 Global Grants (24) – District matches club funds up to $15,000 and the Rotary Foundation matches 80% of the district funds.  So a $15,000 club investment yields a $42,000 project.</a:t>
            </a:r>
          </a:p>
          <a:p>
            <a:pPr eaLnBrk="1" hangingPunct="1">
              <a:spcBef>
                <a:spcPct val="0"/>
              </a:spcBef>
            </a:pPr>
            <a:endParaRPr lang="en-US" altLang="en-US" sz="1100" dirty="0"/>
          </a:p>
          <a:p>
            <a:pPr eaLnBrk="1" hangingPunct="1">
              <a:spcBef>
                <a:spcPct val="0"/>
              </a:spcBef>
            </a:pPr>
            <a:r>
              <a:rPr lang="en-US" altLang="en-US" sz="1100" dirty="0"/>
              <a:t>District Grants (approx. 55 each year) – every club in the District can apply for a minimum of a $2,000 matching grant.  These are for local and international projects  Your club can also go together with another club to apply for a matching District Grant.  </a:t>
            </a:r>
          </a:p>
          <a:p>
            <a:pPr algn="just"/>
            <a:r>
              <a:rPr lang="en-US" sz="1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Up to $100US per capita is eligible for a $2,000US district grant</a:t>
            </a:r>
            <a:endParaRPr lang="en-CA" sz="1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en-US" sz="1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$100US to $199US per capita is eligible for a $3,500US district grant</a:t>
            </a:r>
            <a:endParaRPr lang="en-CA" sz="1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en-US" sz="1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$200US per capital or more is eligible for a $5,000US district grant.</a:t>
            </a:r>
          </a:p>
          <a:p>
            <a:pPr algn="just"/>
            <a:endParaRPr lang="en-US" altLang="en-US" sz="1100" dirty="0">
              <a:solidFill>
                <a:srgbClr val="000000"/>
              </a:solidFill>
              <a:effectLst/>
              <a:latin typeface="Arial" panose="020B0604020202020204" pitchFamily="34" charset="0"/>
              <a:cs typeface="Times New Roman" panose="02020603050405020304" pitchFamily="18" charset="0"/>
            </a:endParaRPr>
          </a:p>
          <a:p>
            <a:pPr algn="just"/>
            <a:r>
              <a:rPr lang="en-US" altLang="en-US" sz="1100" dirty="0">
                <a:solidFill>
                  <a:srgbClr val="000000"/>
                </a:solidFill>
                <a:effectLst/>
                <a:latin typeface="Arial" panose="020B0604020202020204" pitchFamily="34" charset="0"/>
                <a:cs typeface="Times New Roman" panose="02020603050405020304" pitchFamily="18" charset="0"/>
              </a:rPr>
              <a:t>2024/25 district 5020 had $426,000 to use towards district community and global grants.</a:t>
            </a:r>
          </a:p>
          <a:p>
            <a:pPr algn="just"/>
            <a:endParaRPr lang="en-US" altLang="en-US" sz="1100" dirty="0"/>
          </a:p>
          <a:p>
            <a:pPr eaLnBrk="1" hangingPunct="1">
              <a:spcBef>
                <a:spcPct val="0"/>
              </a:spcBef>
            </a:pPr>
            <a:r>
              <a:rPr lang="en-US" altLang="en-US" sz="1100" dirty="0"/>
              <a:t>Ambassadorial Scholarships – These students could receive as much as $45,000 for post graduate studies in another country.</a:t>
            </a:r>
          </a:p>
          <a:p>
            <a:pPr eaLnBrk="1" hangingPunct="1">
              <a:spcBef>
                <a:spcPct val="0"/>
              </a:spcBef>
            </a:pPr>
            <a:r>
              <a:rPr lang="en-US" altLang="en-US" sz="1100" dirty="0"/>
              <a:t>Peace Scholarships  - a masters or certificate program to study peace and conflict resolution at on of the 8 peace </a:t>
            </a:r>
            <a:r>
              <a:rPr lang="en-US" altLang="en-US" sz="1100" dirty="0" err="1"/>
              <a:t>centres</a:t>
            </a:r>
            <a:r>
              <a:rPr lang="en-US" altLang="en-US" sz="1100" dirty="0"/>
              <a:t> in the world.  </a:t>
            </a:r>
          </a:p>
        </p:txBody>
      </p:sp>
      <p:sp>
        <p:nvSpPr>
          <p:cNvPr id="30724" name="Slide Number Placeholder 3">
            <a:extLst>
              <a:ext uri="{FF2B5EF4-FFF2-40B4-BE49-F238E27FC236}">
                <a16:creationId xmlns:a16="http://schemas.microsoft.com/office/drawing/2014/main" id="{BC6832F9-6C44-74AD-4C31-3F31ED1EA3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DDCE584-4D9F-4DF3-91F4-DDE49F0380B7}" type="slidenum">
              <a:rPr lang="en-US" altLang="en-US"/>
              <a:pPr eaLnBrk="1" hangingPunct="1">
                <a:spcBef>
                  <a:spcPct val="0"/>
                </a:spcBef>
              </a:pPr>
              <a:t>4</a:t>
            </a:fld>
            <a:endParaRPr lang="en-US" altLang="en-US"/>
          </a:p>
        </p:txBody>
      </p:sp>
    </p:spTree>
    <p:extLst>
      <p:ext uri="{BB962C8B-B14F-4D97-AF65-F5344CB8AC3E}">
        <p14:creationId xmlns:p14="http://schemas.microsoft.com/office/powerpoint/2010/main" val="3808496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Rotary Action Plan.</a:t>
            </a:r>
          </a:p>
          <a:p>
            <a:endParaRPr lang="en-US" dirty="0"/>
          </a:p>
          <a:p>
            <a:r>
              <a:rPr lang="en-US" dirty="0"/>
              <a:t>Demonstrates the clear tie in that grants have to carry our the Rotary Action Plan.  This slide demonstrates those connections.</a:t>
            </a:r>
          </a:p>
        </p:txBody>
      </p:sp>
      <p:sp>
        <p:nvSpPr>
          <p:cNvPr id="4" name="Slide Number Placeholder 3"/>
          <p:cNvSpPr>
            <a:spLocks noGrp="1"/>
          </p:cNvSpPr>
          <p:nvPr>
            <p:ph type="sldNum" sz="quarter" idx="5"/>
          </p:nvPr>
        </p:nvSpPr>
        <p:spPr/>
        <p:txBody>
          <a:bodyPr/>
          <a:lstStyle/>
          <a:p>
            <a:fld id="{784D1F76-9951-4F7C-B95E-E208AB7EC36A}" type="slidenum">
              <a:rPr lang="en-US" altLang="en-US" smtClean="0"/>
              <a:pPr/>
              <a:t>5</a:t>
            </a:fld>
            <a:endParaRPr lang="en-US" altLang="en-US"/>
          </a:p>
        </p:txBody>
      </p:sp>
    </p:spTree>
    <p:extLst>
      <p:ext uri="{BB962C8B-B14F-4D97-AF65-F5344CB8AC3E}">
        <p14:creationId xmlns:p14="http://schemas.microsoft.com/office/powerpoint/2010/main" val="3366431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reminds us of the 7 areas of focus.  These areas address so many needs in our larger world community.</a:t>
            </a:r>
          </a:p>
          <a:p>
            <a:endParaRPr lang="en-US" dirty="0"/>
          </a:p>
          <a:p>
            <a:r>
              <a:rPr lang="en-US" dirty="0"/>
              <a:t>Rotary grants must serve one of these areas.</a:t>
            </a:r>
          </a:p>
          <a:p>
            <a:endParaRPr lang="en-US" dirty="0"/>
          </a:p>
          <a:p>
            <a:endParaRPr lang="en-US" dirty="0"/>
          </a:p>
        </p:txBody>
      </p:sp>
      <p:sp>
        <p:nvSpPr>
          <p:cNvPr id="4" name="Slide Number Placeholder 3"/>
          <p:cNvSpPr>
            <a:spLocks noGrp="1"/>
          </p:cNvSpPr>
          <p:nvPr>
            <p:ph type="sldNum" sz="quarter" idx="5"/>
          </p:nvPr>
        </p:nvSpPr>
        <p:spPr/>
        <p:txBody>
          <a:bodyPr/>
          <a:lstStyle/>
          <a:p>
            <a:fld id="{784D1F76-9951-4F7C-B95E-E208AB7EC36A}" type="slidenum">
              <a:rPr lang="en-US" altLang="en-US" smtClean="0"/>
              <a:pPr/>
              <a:t>6</a:t>
            </a:fld>
            <a:endParaRPr lang="en-US" altLang="en-US"/>
          </a:p>
        </p:txBody>
      </p:sp>
    </p:spTree>
    <p:extLst>
      <p:ext uri="{BB962C8B-B14F-4D97-AF65-F5344CB8AC3E}">
        <p14:creationId xmlns:p14="http://schemas.microsoft.com/office/powerpoint/2010/main" val="4122785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talk about beginning with the end in mind.  This is what The Rotary Foundation can do to "Create Hope in the World".    Look at this photo.</a:t>
            </a:r>
          </a:p>
          <a:p>
            <a:endParaRPr lang="en-US" dirty="0"/>
          </a:p>
          <a:p>
            <a:r>
              <a:rPr lang="en-US" dirty="0"/>
              <a:t>As a club you have many photos that could be inserted here to reflect the difference your club has made.  This one is just an example.  </a:t>
            </a:r>
          </a:p>
          <a:p>
            <a:r>
              <a:rPr lang="en-US" dirty="0"/>
              <a:t>These images are your dollars at work! This is the ‘WHY’ we support the Rotary Foundation.</a:t>
            </a:r>
          </a:p>
          <a:p>
            <a:endParaRPr lang="en-US" dirty="0"/>
          </a:p>
          <a:p>
            <a:endParaRPr lang="en-US" dirty="0"/>
          </a:p>
        </p:txBody>
      </p:sp>
      <p:sp>
        <p:nvSpPr>
          <p:cNvPr id="4" name="Slide Number Placeholder 3"/>
          <p:cNvSpPr>
            <a:spLocks noGrp="1"/>
          </p:cNvSpPr>
          <p:nvPr>
            <p:ph type="sldNum" sz="quarter" idx="5"/>
          </p:nvPr>
        </p:nvSpPr>
        <p:spPr/>
        <p:txBody>
          <a:bodyPr/>
          <a:lstStyle/>
          <a:p>
            <a:fld id="{784D1F76-9951-4F7C-B95E-E208AB7EC36A}" type="slidenum">
              <a:rPr lang="en-US" altLang="en-US" smtClean="0"/>
              <a:pPr/>
              <a:t>7</a:t>
            </a:fld>
            <a:endParaRPr lang="en-US" altLang="en-US"/>
          </a:p>
        </p:txBody>
      </p:sp>
    </p:spTree>
    <p:extLst>
      <p:ext uri="{BB962C8B-B14F-4D97-AF65-F5344CB8AC3E}">
        <p14:creationId xmlns:p14="http://schemas.microsoft.com/office/powerpoint/2010/main" val="1340350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PlaceHolder 1"/>
          <p:cNvSpPr>
            <a:spLocks noGrp="1" noRot="1" noChangeAspect="1"/>
          </p:cNvSpPr>
          <p:nvPr>
            <p:ph type="sldImg"/>
          </p:nvPr>
        </p:nvSpPr>
        <p:spPr>
          <a:xfrm>
            <a:off x="685800" y="1143000"/>
            <a:ext cx="5486400" cy="3086100"/>
          </a:xfrm>
          <a:prstGeom prst="rect">
            <a:avLst/>
          </a:prstGeom>
          <a:ln w="0">
            <a:noFill/>
          </a:ln>
        </p:spPr>
      </p:sp>
      <p:sp>
        <p:nvSpPr>
          <p:cNvPr id="624"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a:lnSpc>
                <a:spcPct val="100000"/>
              </a:lnSpc>
              <a:buNone/>
              <a:tabLst>
                <a:tab pos="0" algn="l"/>
              </a:tabLst>
            </a:pPr>
            <a:r>
              <a:rPr lang="en-CA" sz="1800" b="0" strike="noStrike" spc="-1" dirty="0">
                <a:latin typeface="Arial"/>
              </a:rPr>
              <a:t>And now for a pop quiz with some visual cues….</a:t>
            </a:r>
          </a:p>
          <a:p>
            <a:pPr>
              <a:lnSpc>
                <a:spcPct val="100000"/>
              </a:lnSpc>
              <a:buNone/>
              <a:tabLst>
                <a:tab pos="0" algn="l"/>
              </a:tabLst>
            </a:pPr>
            <a:r>
              <a:rPr lang="en-CA" sz="1800" b="0" strike="noStrike" spc="-1" dirty="0">
                <a:latin typeface="Arial"/>
              </a:rPr>
              <a:t>Take a moment and ask yourself …. What are three ways in which we give to The Rotary Foundation?</a:t>
            </a:r>
          </a:p>
        </p:txBody>
      </p:sp>
      <p:sp>
        <p:nvSpPr>
          <p:cNvPr id="625" name="PlaceHolder 3"/>
          <p:cNvSpPr>
            <a:spLocks noGrp="1"/>
          </p:cNvSpPr>
          <p:nvPr>
            <p:ph type="sldNum"/>
          </p:nvPr>
        </p:nvSpPr>
        <p:spPr>
          <a:xfrm>
            <a:off x="3884760" y="8685360"/>
            <a:ext cx="2971080" cy="457920"/>
          </a:xfrm>
          <a:prstGeom prst="rect">
            <a:avLst/>
          </a:prstGeom>
          <a:noFill/>
          <a:ln w="0">
            <a:noFill/>
          </a:ln>
        </p:spPr>
        <p:txBody>
          <a:bodyPr lIns="0" tIns="0" rIns="0" bIns="0" anchor="b">
            <a:noAutofit/>
          </a:bodyPr>
          <a:lstStyle/>
          <a:p>
            <a:pPr algn="r">
              <a:lnSpc>
                <a:spcPct val="100000"/>
              </a:lnSpc>
              <a:buNone/>
            </a:pPr>
            <a:fld id="{6DD0E5AF-D4EB-4D38-9C31-4527840156F1}" type="slidenum">
              <a:rPr lang="en-CA" sz="1200" b="0" strike="noStrike" spc="-1">
                <a:latin typeface="Times New Roman"/>
              </a:rPr>
              <a:t>8</a:t>
            </a:fld>
            <a:endParaRPr lang="en-CA" sz="1200" b="0" strike="noStrike" spc="-1">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240" indent="-471240">
              <a:lnSpc>
                <a:spcPct val="100000"/>
              </a:lnSpc>
              <a:spcBef>
                <a:spcPts val="601"/>
              </a:spcBef>
              <a:buNone/>
              <a:tabLst>
                <a:tab pos="0" algn="l"/>
              </a:tabLst>
            </a:pPr>
            <a:r>
              <a:rPr lang="en-CA" sz="1200" b="0" strike="noStrike" spc="-1" dirty="0">
                <a:latin typeface="Arial"/>
                <a:ea typeface="Georgia"/>
              </a:rPr>
              <a:t>We often think of our Foundation contributions in three ways.</a:t>
            </a:r>
          </a:p>
          <a:p>
            <a:pPr marL="471240" indent="-471240">
              <a:lnSpc>
                <a:spcPct val="100000"/>
              </a:lnSpc>
              <a:spcBef>
                <a:spcPts val="601"/>
              </a:spcBef>
              <a:buNone/>
              <a:tabLst>
                <a:tab pos="0" algn="l"/>
              </a:tabLst>
            </a:pPr>
            <a:r>
              <a:rPr lang="en-CA" sz="1200" b="0" strike="noStrike" spc="-1" dirty="0">
                <a:latin typeface="Arial"/>
              </a:rPr>
              <a:t>In looking at this slide, what are some of the ways in which our Rotary giving is focused?</a:t>
            </a:r>
          </a:p>
          <a:p>
            <a:pPr marL="650160" lvl="1" indent="-178920">
              <a:lnSpc>
                <a:spcPct val="100000"/>
              </a:lnSpc>
              <a:spcBef>
                <a:spcPts val="601"/>
              </a:spcBef>
              <a:buClr>
                <a:srgbClr val="505050"/>
              </a:buClr>
              <a:buFont typeface="Arial"/>
              <a:buChar char="•"/>
              <a:tabLst>
                <a:tab pos="0" algn="l"/>
              </a:tabLst>
            </a:pPr>
            <a:r>
              <a:rPr lang="en-CA" sz="1200" b="0" strike="noStrike" spc="-1" dirty="0">
                <a:latin typeface="Arial"/>
                <a:ea typeface="Georgia"/>
              </a:rPr>
              <a:t>The PolioPlus Fund, dedicated to global polio eradication</a:t>
            </a:r>
            <a:endParaRPr lang="en-CA" sz="1200" b="0" strike="noStrike" spc="-1" dirty="0">
              <a:latin typeface="Arial"/>
            </a:endParaRPr>
          </a:p>
          <a:p>
            <a:pPr marL="650160" lvl="1" indent="-178920">
              <a:lnSpc>
                <a:spcPct val="100000"/>
              </a:lnSpc>
              <a:spcBef>
                <a:spcPts val="601"/>
              </a:spcBef>
              <a:buClr>
                <a:srgbClr val="505050"/>
              </a:buClr>
              <a:buFont typeface="Arial"/>
              <a:buChar char="•"/>
              <a:tabLst>
                <a:tab pos="0" algn="l"/>
              </a:tabLst>
            </a:pPr>
            <a:r>
              <a:rPr lang="en-CA" sz="1200" b="0" strike="noStrike" spc="-1" dirty="0">
                <a:latin typeface="Arial"/>
                <a:ea typeface="Georgia"/>
              </a:rPr>
              <a:t>The Annual Fund, primary source of funding for Foundation grants and activities (scholarships)</a:t>
            </a:r>
            <a:endParaRPr lang="en-CA" sz="1200" b="0" strike="noStrike" spc="-1" dirty="0">
              <a:latin typeface="Arial"/>
            </a:endParaRPr>
          </a:p>
          <a:p>
            <a:pPr marL="650160" lvl="1" indent="-178920">
              <a:lnSpc>
                <a:spcPct val="100000"/>
              </a:lnSpc>
              <a:spcBef>
                <a:spcPts val="601"/>
              </a:spcBef>
              <a:buClr>
                <a:srgbClr val="505050"/>
              </a:buClr>
              <a:buFont typeface="Arial"/>
              <a:buChar char="•"/>
              <a:tabLst>
                <a:tab pos="0" algn="l"/>
              </a:tabLst>
            </a:pPr>
            <a:r>
              <a:rPr lang="en-CA" sz="1200" b="0" strike="noStrike" spc="-1" dirty="0">
                <a:latin typeface="Arial"/>
                <a:ea typeface="Georgia"/>
              </a:rPr>
              <a:t>The Endowment Fund supports the Foundation in perpetuity. … we will say more in a moment</a:t>
            </a:r>
            <a:endParaRPr lang="en-CA" sz="1200" b="0" strike="noStrike" spc="-1" dirty="0">
              <a:latin typeface="Arial"/>
            </a:endParaRPr>
          </a:p>
          <a:p>
            <a:endParaRPr lang="en-US" dirty="0"/>
          </a:p>
        </p:txBody>
      </p:sp>
      <p:sp>
        <p:nvSpPr>
          <p:cNvPr id="4" name="Slide Number Placeholder 3"/>
          <p:cNvSpPr>
            <a:spLocks noGrp="1"/>
          </p:cNvSpPr>
          <p:nvPr>
            <p:ph type="sldNum" sz="quarter" idx="5"/>
          </p:nvPr>
        </p:nvSpPr>
        <p:spPr/>
        <p:txBody>
          <a:bodyPr/>
          <a:lstStyle/>
          <a:p>
            <a:fld id="{BE4D3096-2C63-4BF1-A665-09ED1AD22FA5}" type="slidenum">
              <a:rPr lang="en-US" smtClean="0"/>
              <a:t>9</a:t>
            </a:fld>
            <a:endParaRPr lang="en-US"/>
          </a:p>
        </p:txBody>
      </p:sp>
    </p:spTree>
    <p:extLst>
      <p:ext uri="{BB962C8B-B14F-4D97-AF65-F5344CB8AC3E}">
        <p14:creationId xmlns:p14="http://schemas.microsoft.com/office/powerpoint/2010/main" val="2517004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DB1203-EF1C-4EE7-9FEF-30547003D0FA}"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ED19E-3783-4A20-964E-D840E1C9BD8F}" type="slidenum">
              <a:rPr lang="en-US" smtClean="0"/>
              <a:t>‹#›</a:t>
            </a:fld>
            <a:endParaRPr lang="en-US"/>
          </a:p>
        </p:txBody>
      </p:sp>
    </p:spTree>
    <p:extLst>
      <p:ext uri="{BB962C8B-B14F-4D97-AF65-F5344CB8AC3E}">
        <p14:creationId xmlns:p14="http://schemas.microsoft.com/office/powerpoint/2010/main" val="3051895931"/>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9179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4358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5827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1137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rgbClr val="D91B5C"/>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6814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rgbClr val="872175"/>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01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585021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9"/>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707125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609600" y="1600206"/>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6"/>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9392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420"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420"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3314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DB1203-EF1C-4EE7-9FEF-30547003D0FA}"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ED19E-3783-4A20-964E-D840E1C9BD8F}" type="slidenum">
              <a:rPr lang="en-US" smtClean="0"/>
              <a:t>‹#›</a:t>
            </a:fld>
            <a:endParaRPr lang="en-US"/>
          </a:p>
        </p:txBody>
      </p:sp>
    </p:spTree>
    <p:extLst>
      <p:ext uri="{BB962C8B-B14F-4D97-AF65-F5344CB8AC3E}">
        <p14:creationId xmlns:p14="http://schemas.microsoft.com/office/powerpoint/2010/main" val="3044281696"/>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defRPr sz="3600">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18556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81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129"/>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602788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630481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5042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037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0600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7346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6288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2954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DB1203-EF1C-4EE7-9FEF-30547003D0FA}" type="datetimeFigureOut">
              <a:rPr lang="en-US" smtClean="0"/>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CED19E-3783-4A20-964E-D840E1C9BD8F}" type="slidenum">
              <a:rPr lang="en-US" smtClean="0"/>
              <a:t>‹#›</a:t>
            </a:fld>
            <a:endParaRPr lang="en-US"/>
          </a:p>
        </p:txBody>
      </p:sp>
    </p:spTree>
    <p:extLst>
      <p:ext uri="{BB962C8B-B14F-4D97-AF65-F5344CB8AC3E}">
        <p14:creationId xmlns:p14="http://schemas.microsoft.com/office/powerpoint/2010/main" val="2613902946"/>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rgbClr val="D91B5C"/>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83382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rgbClr val="872175"/>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753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5552056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5"/>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20665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609600" y="1600206"/>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6"/>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1501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410"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410"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78126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defRPr sz="3600">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330777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642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115"/>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97875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84443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680042"/>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442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05323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67887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1152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36382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2893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rgbClr val="D91B5C"/>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4651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rgbClr val="872175"/>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74959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4707699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7"/>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45317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6DB1203-EF1C-4EE7-9FEF-30547003D0FA}" type="datetimeFigureOut">
              <a:rPr lang="en-US" smtClean="0"/>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CED19E-3783-4A20-964E-D840E1C9BD8F}" type="slidenum">
              <a:rPr lang="en-US" smtClean="0"/>
              <a:t>‹#›</a:t>
            </a:fld>
            <a:endParaRPr lang="en-US"/>
          </a:p>
        </p:txBody>
      </p:sp>
    </p:spTree>
    <p:extLst>
      <p:ext uri="{BB962C8B-B14F-4D97-AF65-F5344CB8AC3E}">
        <p14:creationId xmlns:p14="http://schemas.microsoft.com/office/powerpoint/2010/main" val="3110005437"/>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609600" y="1600206"/>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6"/>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37148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405"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405"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95251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defRPr sz="3600">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1819574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2962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107"/>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825269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2705785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723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39926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2943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6018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3"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43"/>
            <a:ext cx="4978400" cy="1135063"/>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67"/>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5" y="3383635"/>
            <a:ext cx="4986867" cy="1975764"/>
          </a:xfrm>
        </p:spPr>
        <p:txBody>
          <a:bodyPr>
            <a:normAutofit/>
          </a:bodyPr>
          <a:lstStyle>
            <a:lvl1pPr marL="0" indent="0" algn="l">
              <a:buNone/>
              <a:defRPr sz="2267">
                <a:solidFill>
                  <a:schemeClr val="bg1"/>
                </a:solidFill>
                <a:latin typeface="+mj-lt"/>
              </a:defRPr>
            </a:lvl1pPr>
            <a:lvl2pPr marL="457167" indent="0" algn="ctr">
              <a:buNone/>
              <a:defRPr sz="2000"/>
            </a:lvl2pPr>
            <a:lvl3pPr marL="914332" indent="0" algn="ctr">
              <a:buNone/>
              <a:defRPr sz="1867"/>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42" y="115574"/>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23601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69994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76701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rgbClr val="D91B5C"/>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07059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rgbClr val="872175"/>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9605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8789139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394477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609600" y="1600206"/>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6"/>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31063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8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8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37460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defRPr sz="3600">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521939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657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A3DF0A-EDD4-D0CA-7342-F84C71F3FC47}"/>
              </a:ext>
            </a:extLst>
          </p:cNvPr>
          <p:cNvSpPr>
            <a:spLocks noGrp="1"/>
          </p:cNvSpPr>
          <p:nvPr>
            <p:ph type="dt" sz="half" idx="10"/>
          </p:nvPr>
        </p:nvSpPr>
        <p:spPr/>
        <p:txBody>
          <a:bodyPr/>
          <a:lstStyle>
            <a:lvl1pPr>
              <a:defRPr/>
            </a:lvl1pPr>
          </a:lstStyle>
          <a:p>
            <a:pPr>
              <a:defRPr/>
            </a:pPr>
            <a:fld id="{57EA5735-C0DD-4515-A685-AD0ACD63015D}" type="datetimeFigureOut">
              <a:rPr lang="en-US"/>
              <a:pPr>
                <a:defRPr/>
              </a:pPr>
              <a:t>9/26/2025</a:t>
            </a:fld>
            <a:endParaRPr lang="en-US"/>
          </a:p>
        </p:txBody>
      </p:sp>
      <p:sp>
        <p:nvSpPr>
          <p:cNvPr id="5" name="Footer Placeholder 4">
            <a:extLst>
              <a:ext uri="{FF2B5EF4-FFF2-40B4-BE49-F238E27FC236}">
                <a16:creationId xmlns:a16="http://schemas.microsoft.com/office/drawing/2014/main" id="{61099303-52F4-010E-AF2E-B5316825E68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9E389D2-121A-0F27-14E1-D954720ABAC6}"/>
              </a:ext>
            </a:extLst>
          </p:cNvPr>
          <p:cNvSpPr>
            <a:spLocks noGrp="1"/>
          </p:cNvSpPr>
          <p:nvPr>
            <p:ph type="sldNum" sz="quarter" idx="12"/>
          </p:nvPr>
        </p:nvSpPr>
        <p:spPr/>
        <p:txBody>
          <a:bodyPr/>
          <a:lstStyle>
            <a:lvl1pPr>
              <a:defRPr/>
            </a:lvl1pPr>
          </a:lstStyle>
          <a:p>
            <a:fld id="{1DF198B7-6EBC-48EF-AD1C-3289B9F41445}" type="slidenum">
              <a:rPr lang="en-US" altLang="en-US"/>
              <a:pPr/>
              <a:t>‹#›</a:t>
            </a:fld>
            <a:endParaRPr lang="en-US" altLang="en-US"/>
          </a:p>
        </p:txBody>
      </p:sp>
    </p:spTree>
    <p:extLst>
      <p:ext uri="{BB962C8B-B14F-4D97-AF65-F5344CB8AC3E}">
        <p14:creationId xmlns:p14="http://schemas.microsoft.com/office/powerpoint/2010/main" val="23340769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8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81599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2518813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9074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5804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2408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41150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13229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35896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rgbClr val="D91B5C"/>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76338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rgbClr val="872175"/>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597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CA" sz="4400" b="0" strike="noStrike" spc="-1">
              <a:latin typeface="Arial"/>
            </a:endParaRPr>
          </a:p>
        </p:txBody>
      </p:sp>
      <p:sp>
        <p:nvSpPr>
          <p:cNvPr id="45"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en-CA" sz="3200" b="0" strike="noStrike" spc="-1">
              <a:latin typeface="Arial"/>
            </a:endParaRPr>
          </a:p>
        </p:txBody>
      </p:sp>
    </p:spTree>
    <p:extLst>
      <p:ext uri="{BB962C8B-B14F-4D97-AF65-F5344CB8AC3E}">
        <p14:creationId xmlns:p14="http://schemas.microsoft.com/office/powerpoint/2010/main" val="26269270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9954880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080849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29546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55554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defRPr sz="3600">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8267739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1253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711991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9258740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598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6" name="Rectangle 5"/>
          <p:cNvSpPr/>
          <p:nvPr userDrawn="1"/>
        </p:nvSpPr>
        <p:spPr>
          <a:xfrm>
            <a:off x="-101600" y="457200"/>
            <a:ext cx="123952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4"/>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1526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2.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2.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5.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image" Target="../media/image2.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6.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3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B1203-EF1C-4EE7-9FEF-30547003D0FA}" type="datetimeFigureOut">
              <a:rPr lang="en-US" smtClean="0"/>
              <a:t>9/26/2025</a:t>
            </a:fld>
            <a:endParaRPr lang="en-US"/>
          </a:p>
        </p:txBody>
      </p:sp>
      <p:sp>
        <p:nvSpPr>
          <p:cNvPr id="5" name="Footer Placeholder 4"/>
          <p:cNvSpPr>
            <a:spLocks noGrp="1"/>
          </p:cNvSpPr>
          <p:nvPr>
            <p:ph type="ftr" sz="quarter" idx="3"/>
          </p:nvPr>
        </p:nvSpPr>
        <p:spPr>
          <a:xfrm>
            <a:off x="4165600" y="635643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43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ED19E-3783-4A20-964E-D840E1C9BD8F}" type="slidenum">
              <a:rPr lang="en-US" smtClean="0"/>
              <a:t>‹#›</a:t>
            </a:fld>
            <a:endParaRPr lang="en-US"/>
          </a:p>
        </p:txBody>
      </p:sp>
      <p:pic>
        <p:nvPicPr>
          <p:cNvPr id="7" name="Picture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3390" y="5905446"/>
            <a:ext cx="2105263" cy="818713"/>
          </a:xfrm>
          <a:prstGeom prst="rect">
            <a:avLst/>
          </a:prstGeom>
        </p:spPr>
      </p:pic>
    </p:spTree>
    <p:extLst>
      <p:ext uri="{BB962C8B-B14F-4D97-AF65-F5344CB8AC3E}">
        <p14:creationId xmlns:p14="http://schemas.microsoft.com/office/powerpoint/2010/main" val="3703649303"/>
      </p:ext>
    </p:extLst>
  </p:cSld>
  <p:clrMap bg1="lt1" tx1="dk1" bg2="lt2" tx2="dk2" accent1="accent1" accent2="accent2" accent3="accent3" accent4="accent4" accent5="accent5" accent6="accent6" hlink="hlink" folHlink="folHlink"/>
  <p:sldLayoutIdLst>
    <p:sldLayoutId id="2147483698" r:id="rId1"/>
    <p:sldLayoutId id="2147483708" r:id="rId2"/>
    <p:sldLayoutId id="2147483703" r:id="rId3"/>
    <p:sldLayoutId id="2147483709" r:id="rId4"/>
    <p:sldLayoutId id="2147483710" r:id="rId5"/>
    <p:sldLayoutId id="2147483847" r:id="rId6"/>
    <p:sldLayoutId id="2147483849" r:id="rId7"/>
    <p:sldLayoutId id="2147483850" r:id="rId8"/>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9245600" y="6477079"/>
            <a:ext cx="2336800" cy="138499"/>
          </a:xfrm>
          <a:prstGeom prst="rect">
            <a:avLst/>
          </a:prstGeom>
          <a:noFill/>
        </p:spPr>
        <p:txBody>
          <a:bodyPr wrap="square" lIns="0" tIns="0" rIns="0" bIns="0" rtlCol="0">
            <a:spAutoFit/>
          </a:bodyPr>
          <a:lstStyle/>
          <a:p>
            <a:pPr algn="r" eaLnBrk="0" fontAlgn="base" hangingPunct="0">
              <a:spcBef>
                <a:spcPct val="0"/>
              </a:spcBef>
              <a:spcAft>
                <a:spcPct val="0"/>
              </a:spcAft>
            </a:pPr>
            <a:r>
              <a:rPr lang="en-US" sz="900" dirty="0">
                <a:solidFill>
                  <a:srgbClr val="BCBDC0"/>
                </a:solidFill>
                <a:latin typeface="Arial Narrow"/>
                <a:ea typeface="MS PGothic" pitchFamily="34" charset="-128"/>
                <a:cs typeface="Arial Narrow"/>
              </a:rPr>
              <a:t>DOING GOOD IN THE WORLD |  </a:t>
            </a:r>
            <a:fld id="{CF1A8821-C998-834A-B51E-54D54792926D}" type="slidenum">
              <a:rPr lang="en-US" sz="900" spc="300">
                <a:solidFill>
                  <a:srgbClr val="BCBDC0"/>
                </a:solidFill>
                <a:latin typeface="Arial Narrow"/>
                <a:ea typeface="ヒラギノ角ゴ Pro W3" charset="0"/>
                <a:cs typeface="Arial Narrow"/>
              </a:rPr>
              <a:pPr algn="r" eaLnBrk="0" fontAlgn="base" hangingPunct="0">
                <a:spcBef>
                  <a:spcPct val="0"/>
                </a:spcBef>
                <a:spcAft>
                  <a:spcPct val="0"/>
                </a:spcAft>
              </a:pPr>
              <a:t>‹#›</a:t>
            </a:fld>
            <a:r>
              <a:rPr lang="en-US" sz="900" spc="300" dirty="0">
                <a:solidFill>
                  <a:srgbClr val="BCBDC0"/>
                </a:solidFill>
                <a:latin typeface="Arial Narrow"/>
                <a:ea typeface="ヒラギノ角ゴ Pro W3" charset="0"/>
                <a:cs typeface="Arial Narrow"/>
              </a:rPr>
              <a:t>  </a:t>
            </a:r>
            <a:endParaRPr lang="en-US" sz="900" dirty="0">
              <a:solidFill>
                <a:srgbClr val="958D85"/>
              </a:solidFill>
              <a:latin typeface="Arial Narrow"/>
              <a:ea typeface="MS PGothic" pitchFamily="34" charset="-128"/>
              <a:cs typeface="Arial Narrow"/>
            </a:endParaRPr>
          </a:p>
        </p:txBody>
      </p:sp>
      <p:pic>
        <p:nvPicPr>
          <p:cNvPr id="4" name="Picture 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11412" y="6173840"/>
            <a:ext cx="1562773" cy="441739"/>
          </a:xfrm>
          <a:prstGeom prst="rect">
            <a:avLst/>
          </a:prstGeom>
        </p:spPr>
      </p:pic>
    </p:spTree>
    <p:extLst>
      <p:ext uri="{BB962C8B-B14F-4D97-AF65-F5344CB8AC3E}">
        <p14:creationId xmlns:p14="http://schemas.microsoft.com/office/powerpoint/2010/main" val="75098798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9245600" y="6477065"/>
            <a:ext cx="2336800" cy="138499"/>
          </a:xfrm>
          <a:prstGeom prst="rect">
            <a:avLst/>
          </a:prstGeom>
          <a:noFill/>
        </p:spPr>
        <p:txBody>
          <a:bodyPr wrap="square" lIns="0" tIns="0" rIns="0" bIns="0" rtlCol="0">
            <a:spAutoFit/>
          </a:bodyPr>
          <a:lstStyle/>
          <a:p>
            <a:pPr algn="r" eaLnBrk="0" fontAlgn="base" hangingPunct="0">
              <a:spcBef>
                <a:spcPct val="0"/>
              </a:spcBef>
              <a:spcAft>
                <a:spcPct val="0"/>
              </a:spcAft>
            </a:pPr>
            <a:r>
              <a:rPr lang="en-US" sz="900" dirty="0">
                <a:solidFill>
                  <a:srgbClr val="BCBDC0"/>
                </a:solidFill>
                <a:latin typeface="Arial Narrow"/>
                <a:ea typeface="MS PGothic" pitchFamily="34" charset="-128"/>
                <a:cs typeface="Arial Narrow"/>
              </a:rPr>
              <a:t>DOING GOOD IN THE WORLD |  </a:t>
            </a:r>
            <a:fld id="{CF1A8821-C998-834A-B51E-54D54792926D}" type="slidenum">
              <a:rPr lang="en-US" sz="900" spc="300">
                <a:solidFill>
                  <a:srgbClr val="BCBDC0"/>
                </a:solidFill>
                <a:latin typeface="Arial Narrow"/>
                <a:ea typeface="ヒラギノ角ゴ Pro W3" charset="0"/>
                <a:cs typeface="Arial Narrow"/>
              </a:rPr>
              <a:pPr algn="r" eaLnBrk="0" fontAlgn="base" hangingPunct="0">
                <a:spcBef>
                  <a:spcPct val="0"/>
                </a:spcBef>
                <a:spcAft>
                  <a:spcPct val="0"/>
                </a:spcAft>
              </a:pPr>
              <a:t>‹#›</a:t>
            </a:fld>
            <a:r>
              <a:rPr lang="en-US" sz="900" spc="300" dirty="0">
                <a:solidFill>
                  <a:srgbClr val="BCBDC0"/>
                </a:solidFill>
                <a:latin typeface="Arial Narrow"/>
                <a:ea typeface="ヒラギノ角ゴ Pro W3" charset="0"/>
                <a:cs typeface="Arial Narrow"/>
              </a:rPr>
              <a:t>  </a:t>
            </a:r>
            <a:endParaRPr lang="en-US" sz="900" dirty="0">
              <a:solidFill>
                <a:srgbClr val="958D85"/>
              </a:solidFill>
              <a:latin typeface="Arial Narrow"/>
              <a:ea typeface="MS PGothic" pitchFamily="34" charset="-128"/>
              <a:cs typeface="Arial Narrow"/>
            </a:endParaRPr>
          </a:p>
        </p:txBody>
      </p:sp>
      <p:pic>
        <p:nvPicPr>
          <p:cNvPr id="4" name="Picture 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11412" y="6173826"/>
            <a:ext cx="1562773" cy="441739"/>
          </a:xfrm>
          <a:prstGeom prst="rect">
            <a:avLst/>
          </a:prstGeom>
        </p:spPr>
      </p:pic>
    </p:spTree>
    <p:extLst>
      <p:ext uri="{BB962C8B-B14F-4D97-AF65-F5344CB8AC3E}">
        <p14:creationId xmlns:p14="http://schemas.microsoft.com/office/powerpoint/2010/main" val="89317137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9245600" y="6477057"/>
            <a:ext cx="2336800" cy="138499"/>
          </a:xfrm>
          <a:prstGeom prst="rect">
            <a:avLst/>
          </a:prstGeom>
          <a:noFill/>
        </p:spPr>
        <p:txBody>
          <a:bodyPr wrap="square" lIns="0" tIns="0" rIns="0" bIns="0" rtlCol="0">
            <a:spAutoFit/>
          </a:bodyPr>
          <a:lstStyle/>
          <a:p>
            <a:pPr algn="r" eaLnBrk="0" fontAlgn="base" hangingPunct="0">
              <a:spcBef>
                <a:spcPct val="0"/>
              </a:spcBef>
              <a:spcAft>
                <a:spcPct val="0"/>
              </a:spcAft>
            </a:pPr>
            <a:r>
              <a:rPr lang="en-US" sz="900" dirty="0">
                <a:solidFill>
                  <a:srgbClr val="BCBDC0"/>
                </a:solidFill>
                <a:latin typeface="Arial Narrow"/>
                <a:ea typeface="MS PGothic" pitchFamily="34" charset="-128"/>
                <a:cs typeface="Arial Narrow"/>
              </a:rPr>
              <a:t>DOING GOOD IN THE WORLD |  </a:t>
            </a:r>
            <a:fld id="{CF1A8821-C998-834A-B51E-54D54792926D}" type="slidenum">
              <a:rPr lang="en-US" sz="900" spc="300">
                <a:solidFill>
                  <a:srgbClr val="BCBDC0"/>
                </a:solidFill>
                <a:latin typeface="Arial Narrow"/>
                <a:ea typeface="ヒラギノ角ゴ Pro W3" charset="0"/>
                <a:cs typeface="Arial Narrow"/>
              </a:rPr>
              <a:pPr algn="r" eaLnBrk="0" fontAlgn="base" hangingPunct="0">
                <a:spcBef>
                  <a:spcPct val="0"/>
                </a:spcBef>
                <a:spcAft>
                  <a:spcPct val="0"/>
                </a:spcAft>
              </a:pPr>
              <a:t>‹#›</a:t>
            </a:fld>
            <a:r>
              <a:rPr lang="en-US" sz="900" spc="300" dirty="0">
                <a:solidFill>
                  <a:srgbClr val="BCBDC0"/>
                </a:solidFill>
                <a:latin typeface="Arial Narrow"/>
                <a:ea typeface="ヒラギノ角ゴ Pro W3" charset="0"/>
                <a:cs typeface="Arial Narrow"/>
              </a:rPr>
              <a:t>  </a:t>
            </a:r>
            <a:endParaRPr lang="en-US" sz="900" dirty="0">
              <a:solidFill>
                <a:srgbClr val="958D85"/>
              </a:solidFill>
              <a:latin typeface="Arial Narrow"/>
              <a:ea typeface="MS PGothic" pitchFamily="34" charset="-128"/>
              <a:cs typeface="Arial Narrow"/>
            </a:endParaRPr>
          </a:p>
        </p:txBody>
      </p:sp>
      <p:pic>
        <p:nvPicPr>
          <p:cNvPr id="4" name="Picture 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11412" y="6173818"/>
            <a:ext cx="1562773" cy="441739"/>
          </a:xfrm>
          <a:prstGeom prst="rect">
            <a:avLst/>
          </a:prstGeom>
        </p:spPr>
      </p:pic>
    </p:spTree>
    <p:extLst>
      <p:ext uri="{BB962C8B-B14F-4D97-AF65-F5344CB8AC3E}">
        <p14:creationId xmlns:p14="http://schemas.microsoft.com/office/powerpoint/2010/main" val="390849821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9245600" y="6477031"/>
            <a:ext cx="2336800" cy="138499"/>
          </a:xfrm>
          <a:prstGeom prst="rect">
            <a:avLst/>
          </a:prstGeom>
          <a:noFill/>
        </p:spPr>
        <p:txBody>
          <a:bodyPr wrap="square" lIns="0" tIns="0" rIns="0" bIns="0" rtlCol="0">
            <a:spAutoFit/>
          </a:bodyPr>
          <a:lstStyle/>
          <a:p>
            <a:pPr algn="r" eaLnBrk="0" fontAlgn="base" hangingPunct="0">
              <a:spcBef>
                <a:spcPct val="0"/>
              </a:spcBef>
              <a:spcAft>
                <a:spcPct val="0"/>
              </a:spcAft>
            </a:pPr>
            <a:r>
              <a:rPr lang="en-US" sz="900" dirty="0">
                <a:solidFill>
                  <a:srgbClr val="BCBDC0"/>
                </a:solidFill>
                <a:latin typeface="Arial Narrow"/>
                <a:ea typeface="MS PGothic" pitchFamily="34" charset="-128"/>
                <a:cs typeface="Arial Narrow"/>
              </a:rPr>
              <a:t>DOING GOOD IN THE WORLD |  </a:t>
            </a:r>
            <a:fld id="{CF1A8821-C998-834A-B51E-54D54792926D}" type="slidenum">
              <a:rPr lang="en-US" sz="900" spc="300">
                <a:solidFill>
                  <a:srgbClr val="BCBDC0"/>
                </a:solidFill>
                <a:latin typeface="Arial Narrow"/>
                <a:ea typeface="ヒラギノ角ゴ Pro W3" charset="0"/>
                <a:cs typeface="Arial Narrow"/>
              </a:rPr>
              <a:pPr algn="r" eaLnBrk="0" fontAlgn="base" hangingPunct="0">
                <a:spcBef>
                  <a:spcPct val="0"/>
                </a:spcBef>
                <a:spcAft>
                  <a:spcPct val="0"/>
                </a:spcAft>
              </a:pPr>
              <a:t>‹#›</a:t>
            </a:fld>
            <a:r>
              <a:rPr lang="en-US" sz="900" spc="300" dirty="0">
                <a:solidFill>
                  <a:srgbClr val="BCBDC0"/>
                </a:solidFill>
                <a:latin typeface="Arial Narrow"/>
                <a:ea typeface="ヒラギノ角ゴ Pro W3" charset="0"/>
                <a:cs typeface="Arial Narrow"/>
              </a:rPr>
              <a:t>  </a:t>
            </a:r>
            <a:endParaRPr lang="en-US" sz="900" dirty="0">
              <a:solidFill>
                <a:srgbClr val="958D85"/>
              </a:solidFill>
              <a:latin typeface="Arial Narrow"/>
              <a:ea typeface="MS PGothic" pitchFamily="34" charset="-128"/>
              <a:cs typeface="Arial Narrow"/>
            </a:endParaRPr>
          </a:p>
        </p:txBody>
      </p:sp>
      <p:pic>
        <p:nvPicPr>
          <p:cNvPr id="4" name="Picture 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11412" y="6173792"/>
            <a:ext cx="1562773" cy="441739"/>
          </a:xfrm>
          <a:prstGeom prst="rect">
            <a:avLst/>
          </a:prstGeom>
        </p:spPr>
      </p:pic>
    </p:spTree>
    <p:extLst>
      <p:ext uri="{BB962C8B-B14F-4D97-AF65-F5344CB8AC3E}">
        <p14:creationId xmlns:p14="http://schemas.microsoft.com/office/powerpoint/2010/main" val="37505434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9245600" y="6477001"/>
            <a:ext cx="2336800" cy="138499"/>
          </a:xfrm>
          <a:prstGeom prst="rect">
            <a:avLst/>
          </a:prstGeom>
          <a:noFill/>
        </p:spPr>
        <p:txBody>
          <a:bodyPr wrap="square" lIns="0" tIns="0" rIns="0" bIns="0" rtlCol="0">
            <a:spAutoFit/>
          </a:bodyPr>
          <a:lstStyle/>
          <a:p>
            <a:pPr algn="r" eaLnBrk="0" fontAlgn="base" hangingPunct="0">
              <a:spcBef>
                <a:spcPct val="0"/>
              </a:spcBef>
              <a:spcAft>
                <a:spcPct val="0"/>
              </a:spcAft>
            </a:pPr>
            <a:r>
              <a:rPr lang="en-US" sz="900" dirty="0">
                <a:solidFill>
                  <a:srgbClr val="BCBDC0"/>
                </a:solidFill>
                <a:latin typeface="Arial Narrow"/>
                <a:ea typeface="MS PGothic" pitchFamily="34" charset="-128"/>
                <a:cs typeface="Arial Narrow"/>
              </a:rPr>
              <a:t>DOING GOOD IN THE WORLD |  </a:t>
            </a:r>
            <a:fld id="{CF1A8821-C998-834A-B51E-54D54792926D}" type="slidenum">
              <a:rPr lang="en-US" sz="900" spc="300">
                <a:solidFill>
                  <a:srgbClr val="BCBDC0"/>
                </a:solidFill>
                <a:latin typeface="Arial Narrow"/>
                <a:ea typeface="ヒラギノ角ゴ Pro W3" charset="0"/>
                <a:cs typeface="Arial Narrow"/>
              </a:rPr>
              <a:pPr algn="r" eaLnBrk="0" fontAlgn="base" hangingPunct="0">
                <a:spcBef>
                  <a:spcPct val="0"/>
                </a:spcBef>
                <a:spcAft>
                  <a:spcPct val="0"/>
                </a:spcAft>
              </a:pPr>
              <a:t>‹#›</a:t>
            </a:fld>
            <a:r>
              <a:rPr lang="en-US" sz="900" spc="300" dirty="0">
                <a:solidFill>
                  <a:srgbClr val="BCBDC0"/>
                </a:solidFill>
                <a:latin typeface="Arial Narrow"/>
                <a:ea typeface="ヒラギノ角ゴ Pro W3" charset="0"/>
                <a:cs typeface="Arial Narrow"/>
              </a:rPr>
              <a:t>  </a:t>
            </a:r>
            <a:endParaRPr lang="en-US" sz="900" dirty="0">
              <a:solidFill>
                <a:srgbClr val="958D85"/>
              </a:solidFill>
              <a:latin typeface="Arial Narrow"/>
              <a:ea typeface="MS PGothic" pitchFamily="34" charset="-128"/>
              <a:cs typeface="Arial Narrow"/>
            </a:endParaRPr>
          </a:p>
        </p:txBody>
      </p:sp>
      <p:pic>
        <p:nvPicPr>
          <p:cNvPr id="4" name="Picture 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11410" y="6173762"/>
            <a:ext cx="1562773" cy="441739"/>
          </a:xfrm>
          <a:prstGeom prst="rect">
            <a:avLst/>
          </a:prstGeom>
        </p:spPr>
      </p:pic>
    </p:spTree>
    <p:extLst>
      <p:ext uri="{BB962C8B-B14F-4D97-AF65-F5344CB8AC3E}">
        <p14:creationId xmlns:p14="http://schemas.microsoft.com/office/powerpoint/2010/main" val="338305266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hyperlink" Target="https://rotary5020.org/districtorganizationchartphot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86188" y="5846233"/>
            <a:ext cx="2133717" cy="804333"/>
          </a:xfrm>
          <a:prstGeom prst="rect">
            <a:avLst/>
          </a:prstGeom>
        </p:spPr>
      </p:pic>
      <p:sp>
        <p:nvSpPr>
          <p:cNvPr id="10" name="TextBox 9">
            <a:extLst>
              <a:ext uri="{FF2B5EF4-FFF2-40B4-BE49-F238E27FC236}">
                <a16:creationId xmlns:a16="http://schemas.microsoft.com/office/drawing/2014/main" id="{584986C9-93D0-9D12-CC5F-21A3F7337A69}"/>
              </a:ext>
            </a:extLst>
          </p:cNvPr>
          <p:cNvSpPr txBox="1"/>
          <p:nvPr/>
        </p:nvSpPr>
        <p:spPr>
          <a:xfrm>
            <a:off x="-1" y="3949831"/>
            <a:ext cx="7288697" cy="369332"/>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0EBC092D-D994-15BD-8B76-E7F4D5776306}"/>
              </a:ext>
            </a:extLst>
          </p:cNvPr>
          <p:cNvSpPr txBox="1"/>
          <p:nvPr/>
        </p:nvSpPr>
        <p:spPr>
          <a:xfrm>
            <a:off x="191638" y="3595888"/>
            <a:ext cx="6241775" cy="1446550"/>
          </a:xfrm>
          <a:prstGeom prst="rect">
            <a:avLst/>
          </a:prstGeom>
          <a:solidFill>
            <a:schemeClr val="accent1"/>
          </a:solidFill>
        </p:spPr>
        <p:txBody>
          <a:bodyPr wrap="square" rtlCol="0">
            <a:spAutoFit/>
          </a:bodyPr>
          <a:lstStyle/>
          <a:p>
            <a:pPr algn="ctr"/>
            <a:r>
              <a:rPr lang="en-US" sz="4400" dirty="0">
                <a:solidFill>
                  <a:schemeClr val="bg1"/>
                </a:solidFill>
              </a:rPr>
              <a:t>The Rotary Foundation</a:t>
            </a:r>
          </a:p>
          <a:p>
            <a:pPr algn="ctr"/>
            <a:r>
              <a:rPr lang="en-US" sz="4400" dirty="0">
                <a:solidFill>
                  <a:schemeClr val="bg1"/>
                </a:solidFill>
              </a:rPr>
              <a:t>“TRF In Your Club”</a:t>
            </a:r>
          </a:p>
        </p:txBody>
      </p:sp>
      <p:pic>
        <p:nvPicPr>
          <p:cNvPr id="1030" name="Picture 6" descr="Download Earth, Globe, World. Royalty-Free Vector Graphic ...">
            <a:extLst>
              <a:ext uri="{FF2B5EF4-FFF2-40B4-BE49-F238E27FC236}">
                <a16:creationId xmlns:a16="http://schemas.microsoft.com/office/drawing/2014/main" id="{D31A36CF-8029-19F4-C84C-B7E53201BA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2120" y="23300"/>
            <a:ext cx="4967785" cy="4376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571133"/>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ucket">
            <a:extLst>
              <a:ext uri="{FF2B5EF4-FFF2-40B4-BE49-F238E27FC236}">
                <a16:creationId xmlns:a16="http://schemas.microsoft.com/office/drawing/2014/main" id="{819208C8-E417-B9C7-8FE7-8582C15EC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5924" y="2436568"/>
            <a:ext cx="2439795" cy="329704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286C00A-7E3F-AAEF-FC80-7714CD4467FF}"/>
              </a:ext>
            </a:extLst>
          </p:cNvPr>
          <p:cNvSpPr txBox="1">
            <a:spLocks/>
          </p:cNvSpPr>
          <p:nvPr/>
        </p:nvSpPr>
        <p:spPr>
          <a:xfrm>
            <a:off x="2002173" y="181768"/>
            <a:ext cx="7992698" cy="1053645"/>
          </a:xfrm>
          <a:prstGeom prst="rect">
            <a:avLst/>
          </a:prstGeom>
          <a:solidFill>
            <a:srgbClr val="00B0F0"/>
          </a:solidFill>
          <a:ln w="57150">
            <a:solidFill>
              <a:schemeClr val="tx1"/>
            </a:solidFill>
          </a:ln>
        </p:spPr>
        <p:txBody>
          <a:bodyPr/>
          <a:lstStyle/>
          <a:p>
            <a:r>
              <a:rPr lang="en-US" sz="5400" b="1" kern="0" dirty="0">
                <a:solidFill>
                  <a:schemeClr val="bg1"/>
                </a:solidFill>
              </a:rPr>
              <a:t>       TRF:   Three Buckets</a:t>
            </a:r>
            <a:endParaRPr lang="en-US" sz="4000" b="1" kern="0" dirty="0">
              <a:solidFill>
                <a:schemeClr val="bg1"/>
              </a:solidFill>
            </a:endParaRPr>
          </a:p>
        </p:txBody>
      </p:sp>
      <p:sp>
        <p:nvSpPr>
          <p:cNvPr id="4" name="TextBox 3">
            <a:extLst>
              <a:ext uri="{FF2B5EF4-FFF2-40B4-BE49-F238E27FC236}">
                <a16:creationId xmlns:a16="http://schemas.microsoft.com/office/drawing/2014/main" id="{FAD14619-8CED-1DEF-6B6C-D56EF0C19A54}"/>
              </a:ext>
            </a:extLst>
          </p:cNvPr>
          <p:cNvSpPr txBox="1"/>
          <p:nvPr/>
        </p:nvSpPr>
        <p:spPr>
          <a:xfrm>
            <a:off x="1219234" y="1545707"/>
            <a:ext cx="1918705"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PolioPlus</a:t>
            </a:r>
          </a:p>
        </p:txBody>
      </p:sp>
      <p:sp>
        <p:nvSpPr>
          <p:cNvPr id="5" name="TextBox 4">
            <a:extLst>
              <a:ext uri="{FF2B5EF4-FFF2-40B4-BE49-F238E27FC236}">
                <a16:creationId xmlns:a16="http://schemas.microsoft.com/office/drawing/2014/main" id="{5BA6DDB9-6D2A-F0EC-738E-4593ADF3251F}"/>
              </a:ext>
            </a:extLst>
          </p:cNvPr>
          <p:cNvSpPr txBox="1"/>
          <p:nvPr/>
        </p:nvSpPr>
        <p:spPr>
          <a:xfrm>
            <a:off x="4905611" y="1485890"/>
            <a:ext cx="2380780"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Annual</a:t>
            </a:r>
            <a:r>
              <a:rPr lang="en-US" sz="2800" b="1" dirty="0">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Fund</a:t>
            </a:r>
          </a:p>
        </p:txBody>
      </p:sp>
      <p:sp>
        <p:nvSpPr>
          <p:cNvPr id="6" name="TextBox 5">
            <a:extLst>
              <a:ext uri="{FF2B5EF4-FFF2-40B4-BE49-F238E27FC236}">
                <a16:creationId xmlns:a16="http://schemas.microsoft.com/office/drawing/2014/main" id="{DE3F59C5-D129-AD6B-5974-C091EF5E57A5}"/>
              </a:ext>
            </a:extLst>
          </p:cNvPr>
          <p:cNvSpPr txBox="1"/>
          <p:nvPr/>
        </p:nvSpPr>
        <p:spPr>
          <a:xfrm>
            <a:off x="8966575" y="1485890"/>
            <a:ext cx="2220480" cy="954107"/>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Endowment</a:t>
            </a:r>
          </a:p>
          <a:p>
            <a:r>
              <a:rPr lang="en-US" sz="2800" b="1" dirty="0">
                <a:solidFill>
                  <a:schemeClr val="bg1"/>
                </a:solidFill>
                <a:latin typeface="Arial" panose="020B0604020202020204" pitchFamily="34" charset="0"/>
                <a:cs typeface="Arial" panose="020B0604020202020204" pitchFamily="34" charset="0"/>
              </a:rPr>
              <a:t>     Fund</a:t>
            </a:r>
          </a:p>
        </p:txBody>
      </p:sp>
      <p:pic>
        <p:nvPicPr>
          <p:cNvPr id="7" name="Picture 2" descr="Image result for bucket">
            <a:extLst>
              <a:ext uri="{FF2B5EF4-FFF2-40B4-BE49-F238E27FC236}">
                <a16:creationId xmlns:a16="http://schemas.microsoft.com/office/drawing/2014/main" id="{4491F3A9-9E4F-CBA2-3742-67B58AEB7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964" y="2339856"/>
            <a:ext cx="2439795" cy="33913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bucket">
            <a:extLst>
              <a:ext uri="{FF2B5EF4-FFF2-40B4-BE49-F238E27FC236}">
                <a16:creationId xmlns:a16="http://schemas.microsoft.com/office/drawing/2014/main" id="{0550E341-B911-81B1-FC19-56CA9714E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380" y="2525232"/>
            <a:ext cx="3049128" cy="35451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10312CC-8D24-FC48-56C3-76E6E4B740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014" y="4088446"/>
            <a:ext cx="800955" cy="119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29395441-9F40-59C0-38EC-A65A2FEBA965}"/>
              </a:ext>
            </a:extLst>
          </p:cNvPr>
          <p:cNvSpPr txBox="1"/>
          <p:nvPr/>
        </p:nvSpPr>
        <p:spPr>
          <a:xfrm>
            <a:off x="9056201" y="4317319"/>
            <a:ext cx="1405785" cy="830997"/>
          </a:xfrm>
          <a:prstGeom prst="rect">
            <a:avLst/>
          </a:prstGeom>
          <a:noFill/>
        </p:spPr>
        <p:txBody>
          <a:bodyPr wrap="square" rtlCol="0">
            <a:spAutoFit/>
          </a:bodyPr>
          <a:lstStyle/>
          <a:p>
            <a:r>
              <a:rPr lang="en-US" b="1" dirty="0"/>
              <a:t>   </a:t>
            </a:r>
            <a:r>
              <a:rPr lang="en-US" sz="2400" b="1" dirty="0"/>
              <a:t>Wills…</a:t>
            </a:r>
          </a:p>
          <a:p>
            <a:r>
              <a:rPr lang="en-US" sz="2400" b="1" dirty="0"/>
              <a:t>Bequests</a:t>
            </a:r>
          </a:p>
        </p:txBody>
      </p:sp>
      <p:pic>
        <p:nvPicPr>
          <p:cNvPr id="12" name="Picture 1" descr="Graphical user interface&#10;&#10;Description automatically generated with medium confidence">
            <a:extLst>
              <a:ext uri="{FF2B5EF4-FFF2-40B4-BE49-F238E27FC236}">
                <a16:creationId xmlns:a16="http://schemas.microsoft.com/office/drawing/2014/main" id="{01C73C02-C397-C17D-052A-71C9FA77C36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21230" y="5789449"/>
            <a:ext cx="22002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6BD5A3C3-D471-7258-B6BA-9AEBC6FA47E0}"/>
              </a:ext>
            </a:extLst>
          </p:cNvPr>
          <p:cNvSpPr txBox="1"/>
          <p:nvPr/>
        </p:nvSpPr>
        <p:spPr>
          <a:xfrm>
            <a:off x="5058011" y="4329338"/>
            <a:ext cx="1778355" cy="1200329"/>
          </a:xfrm>
          <a:prstGeom prst="rect">
            <a:avLst/>
          </a:prstGeom>
          <a:noFill/>
        </p:spPr>
        <p:txBody>
          <a:bodyPr wrap="square" rtlCol="0">
            <a:spAutoFit/>
          </a:bodyPr>
          <a:lstStyle/>
          <a:p>
            <a:pPr algn="ctr"/>
            <a:r>
              <a:rPr lang="en-US" sz="3600" b="1" dirty="0"/>
              <a:t>Annual Fund</a:t>
            </a:r>
          </a:p>
        </p:txBody>
      </p:sp>
    </p:spTree>
    <p:extLst>
      <p:ext uri="{BB962C8B-B14F-4D97-AF65-F5344CB8AC3E}">
        <p14:creationId xmlns:p14="http://schemas.microsoft.com/office/powerpoint/2010/main" val="59132655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C5FB93-7BCC-2BFC-0B4B-60D9C41DFA2B}"/>
              </a:ext>
            </a:extLst>
          </p:cNvPr>
          <p:cNvSpPr txBox="1"/>
          <p:nvPr/>
        </p:nvSpPr>
        <p:spPr>
          <a:xfrm>
            <a:off x="577539" y="2875311"/>
            <a:ext cx="5742655" cy="3598486"/>
          </a:xfrm>
          <a:prstGeom prst="rect">
            <a:avLst/>
          </a:prstGeom>
          <a:noFill/>
        </p:spPr>
        <p:txBody>
          <a:bodyPr wrap="square">
            <a:spAutoFit/>
          </a:bodyPr>
          <a:lstStyle/>
          <a:p>
            <a:pPr marL="457200" indent="-457200">
              <a:lnSpc>
                <a:spcPct val="120000"/>
              </a:lnSpc>
              <a:buFont typeface="Arial"/>
              <a:buChar char="•"/>
            </a:pPr>
            <a:r>
              <a:rPr lang="en-US" sz="3200" dirty="0">
                <a:solidFill>
                  <a:srgbClr val="3366FF"/>
                </a:solidFill>
                <a:cs typeface="Arial" panose="020B0604020202020204" pitchFamily="34" charset="0"/>
              </a:rPr>
              <a:t>The Gates Foundation… match Rotarian donations 2:1 to End Polio</a:t>
            </a:r>
          </a:p>
          <a:p>
            <a:pPr marL="457200" indent="-457200">
              <a:lnSpc>
                <a:spcPct val="120000"/>
              </a:lnSpc>
              <a:buFont typeface="Arial"/>
              <a:buChar char="•"/>
            </a:pPr>
            <a:r>
              <a:rPr lang="en-US" sz="3200" dirty="0">
                <a:solidFill>
                  <a:srgbClr val="3366FF"/>
                </a:solidFill>
                <a:cs typeface="Arial" panose="020B0604020202020204" pitchFamily="34" charset="0"/>
              </a:rPr>
              <a:t>90% of funds go to Rotary projects and programs</a:t>
            </a:r>
            <a:endParaRPr lang="en-US" sz="3200" dirty="0">
              <a:solidFill>
                <a:srgbClr val="3366FF"/>
              </a:solidFill>
            </a:endParaRPr>
          </a:p>
          <a:p>
            <a:pPr marL="457200" indent="-457200">
              <a:lnSpc>
                <a:spcPct val="120000"/>
              </a:lnSpc>
              <a:buFont typeface="Arial"/>
              <a:buChar char="•"/>
            </a:pPr>
            <a:endParaRPr lang="en-US" sz="3200" dirty="0">
              <a:solidFill>
                <a:srgbClr val="3366FF"/>
              </a:solidFill>
              <a:cs typeface="Arial" panose="020B0604020202020204" pitchFamily="34" charset="0"/>
            </a:endParaRPr>
          </a:p>
        </p:txBody>
      </p:sp>
      <p:pic>
        <p:nvPicPr>
          <p:cNvPr id="12" name="Picture 11" descr="Blue text on a black background&#10;&#10;Description automatically generated">
            <a:extLst>
              <a:ext uri="{FF2B5EF4-FFF2-40B4-BE49-F238E27FC236}">
                <a16:creationId xmlns:a16="http://schemas.microsoft.com/office/drawing/2014/main" id="{CA089046-6065-888F-86A8-FDC65FC0C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377" y="294807"/>
            <a:ext cx="5343442" cy="2600475"/>
          </a:xfrm>
          <a:prstGeom prst="rect">
            <a:avLst/>
          </a:prstGeom>
        </p:spPr>
      </p:pic>
      <p:sp>
        <p:nvSpPr>
          <p:cNvPr id="13" name="TextBox 12">
            <a:extLst>
              <a:ext uri="{FF2B5EF4-FFF2-40B4-BE49-F238E27FC236}">
                <a16:creationId xmlns:a16="http://schemas.microsoft.com/office/drawing/2014/main" id="{C1EBB5C7-CD3B-0FD7-B3A5-A719B256211C}"/>
              </a:ext>
            </a:extLst>
          </p:cNvPr>
          <p:cNvSpPr txBox="1"/>
          <p:nvPr/>
        </p:nvSpPr>
        <p:spPr>
          <a:xfrm>
            <a:off x="7388014" y="4209118"/>
            <a:ext cx="3989042" cy="1737079"/>
          </a:xfrm>
          <a:prstGeom prst="rect">
            <a:avLst/>
          </a:prstGeom>
          <a:noFill/>
        </p:spPr>
        <p:txBody>
          <a:bodyPr wrap="square">
            <a:spAutoFit/>
          </a:bodyPr>
          <a:lstStyle/>
          <a:p>
            <a:pPr algn="ctr">
              <a:lnSpc>
                <a:spcPct val="120000"/>
              </a:lnSpc>
            </a:pPr>
            <a:r>
              <a:rPr lang="en-US" sz="4800" b="1" dirty="0">
                <a:solidFill>
                  <a:srgbClr val="C00000"/>
                </a:solidFill>
                <a:cs typeface="Arial" panose="020B0604020202020204" pitchFamily="34" charset="0"/>
              </a:rPr>
              <a:t>16</a:t>
            </a:r>
            <a:r>
              <a:rPr lang="en-US" sz="3600" dirty="0">
                <a:solidFill>
                  <a:srgbClr val="C00000"/>
                </a:solidFill>
                <a:cs typeface="Arial" panose="020B0604020202020204" pitchFamily="34" charset="0"/>
              </a:rPr>
              <a:t> years</a:t>
            </a:r>
          </a:p>
          <a:p>
            <a:pPr algn="ctr">
              <a:lnSpc>
                <a:spcPct val="120000"/>
              </a:lnSpc>
            </a:pPr>
            <a:r>
              <a:rPr lang="en-US" sz="4400" dirty="0">
                <a:solidFill>
                  <a:srgbClr val="C00000"/>
                </a:solidFill>
                <a:cs typeface="Arial" panose="020B0604020202020204" pitchFamily="34" charset="0"/>
              </a:rPr>
              <a:t>highest</a:t>
            </a:r>
            <a:r>
              <a:rPr lang="en-US" sz="3600" dirty="0">
                <a:solidFill>
                  <a:srgbClr val="C00000"/>
                </a:solidFill>
                <a:cs typeface="Arial" panose="020B0604020202020204" pitchFamily="34" charset="0"/>
              </a:rPr>
              <a:t> </a:t>
            </a:r>
            <a:r>
              <a:rPr lang="en-US" sz="4400" dirty="0">
                <a:solidFill>
                  <a:srgbClr val="C00000"/>
                </a:solidFill>
                <a:cs typeface="Arial" panose="020B0604020202020204" pitchFamily="34" charset="0"/>
              </a:rPr>
              <a:t>rating!!</a:t>
            </a:r>
          </a:p>
        </p:txBody>
      </p:sp>
      <p:pic>
        <p:nvPicPr>
          <p:cNvPr id="14" name="Picture 13" descr="A blue and white logo&#10;&#10;Description automatically generated">
            <a:extLst>
              <a:ext uri="{FF2B5EF4-FFF2-40B4-BE49-F238E27FC236}">
                <a16:creationId xmlns:a16="http://schemas.microsoft.com/office/drawing/2014/main" id="{67EEDF4C-7A4F-F052-FE9C-32608B3D64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6473" y="577388"/>
            <a:ext cx="2592127" cy="2446092"/>
          </a:xfrm>
          <a:prstGeom prst="rect">
            <a:avLst/>
          </a:prstGeom>
        </p:spPr>
      </p:pic>
      <p:sp>
        <p:nvSpPr>
          <p:cNvPr id="2" name="TextBox 1">
            <a:extLst>
              <a:ext uri="{FF2B5EF4-FFF2-40B4-BE49-F238E27FC236}">
                <a16:creationId xmlns:a16="http://schemas.microsoft.com/office/drawing/2014/main" id="{9B143C5D-0C21-5AFE-90AB-C173630F36A3}"/>
              </a:ext>
            </a:extLst>
          </p:cNvPr>
          <p:cNvSpPr txBox="1"/>
          <p:nvPr/>
        </p:nvSpPr>
        <p:spPr>
          <a:xfrm>
            <a:off x="7150610" y="3278415"/>
            <a:ext cx="4463851" cy="584775"/>
          </a:xfrm>
          <a:prstGeom prst="rect">
            <a:avLst/>
          </a:prstGeom>
          <a:noFill/>
        </p:spPr>
        <p:txBody>
          <a:bodyPr wrap="none" rtlCol="0">
            <a:spAutoFit/>
          </a:bodyPr>
          <a:lstStyle/>
          <a:p>
            <a:r>
              <a:rPr lang="en-US" sz="3200" dirty="0" err="1"/>
              <a:t>www.charitynavigator.org</a:t>
            </a:r>
            <a:endParaRPr lang="en-US" sz="3200" dirty="0"/>
          </a:p>
        </p:txBody>
      </p:sp>
    </p:spTree>
    <p:extLst>
      <p:ext uri="{BB962C8B-B14F-4D97-AF65-F5344CB8AC3E}">
        <p14:creationId xmlns:p14="http://schemas.microsoft.com/office/powerpoint/2010/main" val="389085348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hlinkClick r:id="rId4"/>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bwMode="auto">
          <a:xfrm>
            <a:off x="0" y="16381"/>
            <a:ext cx="3604533" cy="493620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a:extLst>
              <a:ext uri="{FF2B5EF4-FFF2-40B4-BE49-F238E27FC236}">
                <a16:creationId xmlns:a16="http://schemas.microsoft.com/office/drawing/2014/main" id="{34B8249F-FCC6-9F43-B1FB-6B693FBA744E}"/>
              </a:ext>
            </a:extLst>
          </p:cNvPr>
          <p:cNvSpPr>
            <a:spLocks noGrp="1"/>
          </p:cNvSpPr>
          <p:nvPr>
            <p:ph type="body" sz="quarter" idx="14"/>
          </p:nvPr>
        </p:nvSpPr>
        <p:spPr/>
        <p:txBody>
          <a:bodyPr/>
          <a:lstStyle/>
          <a:p>
            <a:r>
              <a:rPr lang="en-US" dirty="0"/>
              <a:t> </a:t>
            </a:r>
          </a:p>
        </p:txBody>
      </p:sp>
      <p:sp>
        <p:nvSpPr>
          <p:cNvPr id="5" name="Subtitle 4">
            <a:extLst>
              <a:ext uri="{FF2B5EF4-FFF2-40B4-BE49-F238E27FC236}">
                <a16:creationId xmlns:a16="http://schemas.microsoft.com/office/drawing/2014/main" id="{01B86A2B-7E48-BF4A-8415-534B478A8E2A}"/>
              </a:ext>
            </a:extLst>
          </p:cNvPr>
          <p:cNvSpPr>
            <a:spLocks noGrp="1"/>
          </p:cNvSpPr>
          <p:nvPr>
            <p:ph type="subTitle" idx="1"/>
          </p:nvPr>
        </p:nvSpPr>
        <p:spPr>
          <a:xfrm>
            <a:off x="5312230" y="2141542"/>
            <a:ext cx="6879769" cy="4586203"/>
          </a:xfrm>
          <a:noFill/>
        </p:spPr>
        <p:txBody>
          <a:bodyPr>
            <a:normAutofit/>
          </a:bodyPr>
          <a:lstStyle/>
          <a:p>
            <a:pPr algn="ctr"/>
            <a:r>
              <a:rPr lang="en-US" sz="2800" dirty="0"/>
              <a:t> </a:t>
            </a:r>
            <a:r>
              <a:rPr lang="en-US" sz="3500" b="1" dirty="0">
                <a:solidFill>
                  <a:srgbClr val="FFFF00"/>
                </a:solidFill>
              </a:rPr>
              <a:t>3,978</a:t>
            </a:r>
            <a:r>
              <a:rPr lang="en-US" sz="2800" dirty="0"/>
              <a:t> Rotarians </a:t>
            </a:r>
          </a:p>
          <a:p>
            <a:pPr algn="ctr"/>
            <a:r>
              <a:rPr lang="en-US" sz="3200" dirty="0"/>
              <a:t>92 Rotary Clubs (18 Areas)</a:t>
            </a:r>
          </a:p>
          <a:p>
            <a:pPr algn="ctr"/>
            <a:endParaRPr lang="en-US" sz="3200" dirty="0">
              <a:solidFill>
                <a:srgbClr val="FFFF00"/>
              </a:solidFill>
            </a:endParaRPr>
          </a:p>
          <a:p>
            <a:pPr algn="ctr"/>
            <a:r>
              <a:rPr lang="en-US" sz="3000" dirty="0">
                <a:solidFill>
                  <a:srgbClr val="FFFF00"/>
                </a:solidFill>
              </a:rPr>
              <a:t>Area 60</a:t>
            </a:r>
            <a:r>
              <a:rPr lang="en-US" sz="3000" dirty="0"/>
              <a:t>:                </a:t>
            </a:r>
            <a:r>
              <a:rPr lang="en-US" sz="2200" i="1" dirty="0">
                <a:solidFill>
                  <a:srgbClr val="FFFF00"/>
                </a:solidFill>
                <a:highlight>
                  <a:srgbClr val="000000"/>
                </a:highlight>
              </a:rPr>
              <a:t>OAK BAY </a:t>
            </a:r>
            <a:r>
              <a:rPr lang="en-US" i="1" dirty="0">
                <a:highlight>
                  <a:srgbClr val="000000"/>
                </a:highlight>
              </a:rPr>
              <a:t>(</a:t>
            </a:r>
            <a:r>
              <a:rPr lang="en-US" sz="2600" b="1" i="1" dirty="0">
                <a:highlight>
                  <a:srgbClr val="000000"/>
                </a:highlight>
              </a:rPr>
              <a:t>59 / </a:t>
            </a:r>
            <a:r>
              <a:rPr lang="en-US" sz="2600" b="1" i="1" dirty="0">
                <a:solidFill>
                  <a:srgbClr val="FFFF00"/>
                </a:solidFill>
                <a:highlight>
                  <a:srgbClr val="000000"/>
                </a:highlight>
              </a:rPr>
              <a:t>52</a:t>
            </a:r>
            <a:r>
              <a:rPr lang="en-US" i="1" dirty="0">
                <a:highlight>
                  <a:srgbClr val="000000"/>
                </a:highlight>
              </a:rPr>
              <a:t>)</a:t>
            </a:r>
          </a:p>
          <a:p>
            <a:r>
              <a:rPr lang="en-US" i="1" dirty="0"/>
              <a:t>           Saanich  (</a:t>
            </a:r>
            <a:r>
              <a:rPr lang="en-US" sz="2600" b="1" i="1" dirty="0"/>
              <a:t>24 / </a:t>
            </a:r>
            <a:r>
              <a:rPr lang="en-US" sz="2600" b="1" i="1" dirty="0">
                <a:solidFill>
                  <a:srgbClr val="FFFF00"/>
                </a:solidFill>
              </a:rPr>
              <a:t>19</a:t>
            </a:r>
            <a:r>
              <a:rPr lang="en-US" i="1" dirty="0"/>
              <a:t>), Sooke (</a:t>
            </a:r>
            <a:r>
              <a:rPr lang="en-US" sz="2600" b="1" i="1" dirty="0"/>
              <a:t>30 / </a:t>
            </a:r>
            <a:r>
              <a:rPr lang="en-US" sz="2600" b="1" i="1" dirty="0">
                <a:solidFill>
                  <a:srgbClr val="FFFF00"/>
                </a:solidFill>
              </a:rPr>
              <a:t>26</a:t>
            </a:r>
            <a:r>
              <a:rPr lang="en-US" i="1" dirty="0"/>
              <a:t>),</a:t>
            </a:r>
          </a:p>
          <a:p>
            <a:r>
              <a:rPr lang="en-US" i="1" dirty="0"/>
              <a:t>        Victoria (</a:t>
            </a:r>
            <a:r>
              <a:rPr lang="en-US" sz="2600" b="1" i="1" dirty="0"/>
              <a:t>57 / </a:t>
            </a:r>
            <a:r>
              <a:rPr lang="en-US" sz="2600" b="1" i="1" dirty="0">
                <a:solidFill>
                  <a:srgbClr val="FFFF00"/>
                </a:solidFill>
              </a:rPr>
              <a:t>21</a:t>
            </a:r>
            <a:r>
              <a:rPr lang="en-US" sz="2600" b="1" i="1" dirty="0"/>
              <a:t>)</a:t>
            </a:r>
            <a:r>
              <a:rPr lang="en-US" i="1" dirty="0"/>
              <a:t>,  </a:t>
            </a:r>
            <a:r>
              <a:rPr lang="en-US" sz="2400" i="1" dirty="0"/>
              <a:t>West Shore (</a:t>
            </a:r>
            <a:r>
              <a:rPr lang="en-US" sz="2400" b="1" i="1" dirty="0"/>
              <a:t>33 </a:t>
            </a:r>
            <a:r>
              <a:rPr lang="en-US" sz="2400" i="1" dirty="0"/>
              <a:t>/ </a:t>
            </a:r>
            <a:r>
              <a:rPr lang="en-US" sz="2400" b="1" i="1" dirty="0">
                <a:solidFill>
                  <a:srgbClr val="FFFF00"/>
                </a:solidFill>
              </a:rPr>
              <a:t>26)</a:t>
            </a:r>
          </a:p>
          <a:p>
            <a:r>
              <a:rPr lang="en-US" sz="3300" i="1" dirty="0"/>
              <a:t>               </a:t>
            </a:r>
            <a:r>
              <a:rPr lang="en-US" sz="3300" b="1" dirty="0">
                <a:solidFill>
                  <a:srgbClr val="FFFF00"/>
                </a:solidFill>
                <a:highlight>
                  <a:srgbClr val="000000"/>
                </a:highlight>
              </a:rPr>
              <a:t>144</a:t>
            </a:r>
            <a:r>
              <a:rPr lang="en-US" sz="3300" b="1" dirty="0">
                <a:highlight>
                  <a:srgbClr val="000000"/>
                </a:highlight>
              </a:rPr>
              <a:t>  ROTARIANS</a:t>
            </a:r>
            <a:endParaRPr lang="en-US" b="1" dirty="0">
              <a:highlight>
                <a:srgbClr val="000000"/>
              </a:highlight>
            </a:endParaRPr>
          </a:p>
          <a:p>
            <a:endParaRPr lang="en-US" b="1" i="1" dirty="0"/>
          </a:p>
          <a:p>
            <a:endParaRPr lang="en-US" b="1" i="1" dirty="0"/>
          </a:p>
          <a:p>
            <a:endParaRPr lang="en-US" b="1" i="1" dirty="0"/>
          </a:p>
          <a:p>
            <a:pPr algn="ctr"/>
            <a:endParaRPr lang="en-US" sz="3200" dirty="0"/>
          </a:p>
        </p:txBody>
      </p:sp>
      <p:sp>
        <p:nvSpPr>
          <p:cNvPr id="6" name="Slide Number Placeholder 5">
            <a:extLst>
              <a:ext uri="{FF2B5EF4-FFF2-40B4-BE49-F238E27FC236}">
                <a16:creationId xmlns:a16="http://schemas.microsoft.com/office/drawing/2014/main" id="{80DB3D41-48FF-074E-BE1D-376D892E3360}"/>
              </a:ext>
            </a:extLst>
          </p:cNvPr>
          <p:cNvSpPr>
            <a:spLocks noGrp="1"/>
          </p:cNvSpPr>
          <p:nvPr>
            <p:ph type="sldNum" sz="quarter" idx="12"/>
          </p:nvPr>
        </p:nvSpPr>
        <p:spPr/>
        <p:txBody>
          <a:bodyPr/>
          <a:lstStyle/>
          <a:p>
            <a:fld id="{97A94E25-127B-4C48-AF96-44BA7B823777}" type="slidenum">
              <a:rPr lang="en-US" smtClean="0"/>
              <a:pPr/>
              <a:t>12</a:t>
            </a:fld>
            <a:endParaRPr lang="en-US" dirty="0"/>
          </a:p>
        </p:txBody>
      </p:sp>
      <p:sp>
        <p:nvSpPr>
          <p:cNvPr id="9" name="Text Placeholder 8">
            <a:extLst>
              <a:ext uri="{FF2B5EF4-FFF2-40B4-BE49-F238E27FC236}">
                <a16:creationId xmlns:a16="http://schemas.microsoft.com/office/drawing/2014/main" id="{B3A6BD15-76E6-65ED-1C54-12A1E182142D}"/>
              </a:ext>
            </a:extLst>
          </p:cNvPr>
          <p:cNvSpPr>
            <a:spLocks noGrp="1"/>
          </p:cNvSpPr>
          <p:nvPr>
            <p:ph type="body" sz="quarter" idx="16"/>
          </p:nvPr>
        </p:nvSpPr>
        <p:spPr>
          <a:xfrm>
            <a:off x="3604533" y="0"/>
            <a:ext cx="8587468" cy="6858000"/>
          </a:xfrm>
        </p:spPr>
        <p:txBody>
          <a:bodyPr/>
          <a:lstStyle/>
          <a:p>
            <a:r>
              <a:rPr lang="en-US" dirty="0" err="1"/>
              <a:t>ppppp</a:t>
            </a:r>
            <a:endParaRPr lang="en-US" dirty="0"/>
          </a:p>
        </p:txBody>
      </p:sp>
      <p:sp>
        <p:nvSpPr>
          <p:cNvPr id="10" name="TextBox 9">
            <a:extLst>
              <a:ext uri="{FF2B5EF4-FFF2-40B4-BE49-F238E27FC236}">
                <a16:creationId xmlns:a16="http://schemas.microsoft.com/office/drawing/2014/main" id="{D9213753-2A8D-2B2F-EF3A-33BD44B9E63A}"/>
              </a:ext>
            </a:extLst>
          </p:cNvPr>
          <p:cNvSpPr txBox="1"/>
          <p:nvPr/>
        </p:nvSpPr>
        <p:spPr>
          <a:xfrm>
            <a:off x="3816597" y="1814667"/>
            <a:ext cx="8163339" cy="2308324"/>
          </a:xfrm>
          <a:prstGeom prst="rect">
            <a:avLst/>
          </a:prstGeom>
          <a:solidFill>
            <a:schemeClr val="bg1"/>
          </a:solidFill>
        </p:spPr>
        <p:txBody>
          <a:bodyPr wrap="square" rtlCol="0">
            <a:spAutoFit/>
          </a:bodyPr>
          <a:lstStyle/>
          <a:p>
            <a:pPr algn="ctr"/>
            <a:r>
              <a:rPr lang="en-US" sz="4000" b="1" dirty="0"/>
              <a:t>D 5020 Membership:   </a:t>
            </a:r>
          </a:p>
          <a:p>
            <a:pPr algn="ctr"/>
            <a:r>
              <a:rPr lang="en-US" sz="3200" dirty="0"/>
              <a:t>Then (2019) and Now (2024) as of July 1</a:t>
            </a:r>
          </a:p>
          <a:p>
            <a:r>
              <a:rPr lang="en-US" sz="2800" dirty="0"/>
              <a:t>                    </a:t>
            </a:r>
            <a:r>
              <a:rPr lang="en-US" sz="4000" b="1" dirty="0"/>
              <a:t>4507                </a:t>
            </a:r>
            <a:r>
              <a:rPr lang="en-US" sz="4000" b="1" dirty="0">
                <a:solidFill>
                  <a:schemeClr val="accent3">
                    <a:lumMod val="75000"/>
                  </a:schemeClr>
                </a:solidFill>
              </a:rPr>
              <a:t>3822</a:t>
            </a:r>
          </a:p>
          <a:p>
            <a:pPr lvl="6"/>
            <a:endParaRPr lang="en-US" sz="3200" b="1" dirty="0"/>
          </a:p>
        </p:txBody>
      </p:sp>
    </p:spTree>
    <p:custDataLst>
      <p:tags r:id="rId1"/>
    </p:custDataLst>
    <p:extLst>
      <p:ext uri="{BB962C8B-B14F-4D97-AF65-F5344CB8AC3E}">
        <p14:creationId xmlns:p14="http://schemas.microsoft.com/office/powerpoint/2010/main" val="394186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Rectangle 2"/>
          <p:cNvSpPr/>
          <p:nvPr/>
        </p:nvSpPr>
        <p:spPr>
          <a:xfrm>
            <a:off x="722621" y="2135880"/>
            <a:ext cx="839682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CA" sz="3200" b="1" strike="noStrike" spc="-1" dirty="0">
                <a:latin typeface="Arial Narrow" panose="020B0606020202030204" pitchFamily="34" charset="0"/>
                <a:ea typeface="DejaVu Sans"/>
              </a:rPr>
              <a:t>INDIVIDUAL DONOR RECOGNITION</a:t>
            </a:r>
            <a:endParaRPr lang="en-CA" sz="3200" b="0" strike="noStrike" spc="-1" dirty="0">
              <a:latin typeface="Arial Narrow" panose="020B0606020202030204" pitchFamily="34" charset="0"/>
            </a:endParaRPr>
          </a:p>
          <a:p>
            <a:pPr>
              <a:lnSpc>
                <a:spcPct val="100000"/>
              </a:lnSpc>
              <a:buNone/>
            </a:pPr>
            <a:endParaRPr lang="en-CA" sz="3200" b="0" strike="noStrike" spc="-1" dirty="0">
              <a:latin typeface="Arial Narrow" panose="020B0606020202030204" pitchFamily="34" charset="0"/>
            </a:endParaRPr>
          </a:p>
          <a:p>
            <a:pPr lvl="3">
              <a:lnSpc>
                <a:spcPct val="100000"/>
              </a:lnSpc>
              <a:buClr>
                <a:srgbClr val="000000"/>
              </a:buClr>
            </a:pPr>
            <a:r>
              <a:rPr lang="en-US" sz="3200" b="0" strike="noStrike" spc="-1" dirty="0">
                <a:latin typeface="Arial Narrow" panose="020B0606020202030204" pitchFamily="34" charset="0"/>
                <a:ea typeface="DejaVu Sans"/>
              </a:rPr>
              <a:t>Paul Harris Fellow</a:t>
            </a:r>
            <a:endParaRPr lang="en-CA" sz="3200" b="0" strike="noStrike" spc="-1" dirty="0">
              <a:latin typeface="Arial Narrow" panose="020B0606020202030204" pitchFamily="34" charset="0"/>
            </a:endParaRPr>
          </a:p>
          <a:p>
            <a:pPr lvl="3">
              <a:lnSpc>
                <a:spcPct val="100000"/>
              </a:lnSpc>
              <a:buClr>
                <a:srgbClr val="000000"/>
              </a:buClr>
            </a:pPr>
            <a:r>
              <a:rPr lang="en-US" sz="3200" b="0" strike="noStrike" spc="-1" dirty="0">
                <a:latin typeface="Arial Narrow" panose="020B0606020202030204" pitchFamily="34" charset="0"/>
                <a:ea typeface="DejaVu Sans"/>
              </a:rPr>
              <a:t>Paul Harris Society Member</a:t>
            </a:r>
            <a:endParaRPr lang="en-CA" sz="3200" b="0" strike="noStrike" spc="-1" dirty="0">
              <a:latin typeface="Arial Narrow" panose="020B0606020202030204" pitchFamily="34" charset="0"/>
            </a:endParaRPr>
          </a:p>
          <a:p>
            <a:pPr lvl="3">
              <a:lnSpc>
                <a:spcPct val="100000"/>
              </a:lnSpc>
              <a:buClr>
                <a:srgbClr val="000000"/>
              </a:buClr>
            </a:pPr>
            <a:r>
              <a:rPr lang="en-US" sz="3200" b="0" strike="noStrike" spc="-1" dirty="0">
                <a:latin typeface="Arial Narrow" panose="020B0606020202030204" pitchFamily="34" charset="0"/>
                <a:ea typeface="DejaVu Sans"/>
              </a:rPr>
              <a:t>Major Donor</a:t>
            </a:r>
            <a:endParaRPr lang="en-CA" sz="3200" b="0" strike="noStrike" spc="-1" dirty="0">
              <a:latin typeface="Arial Narrow" panose="020B0606020202030204" pitchFamily="34" charset="0"/>
            </a:endParaRPr>
          </a:p>
          <a:p>
            <a:pPr lvl="3">
              <a:lnSpc>
                <a:spcPct val="100000"/>
              </a:lnSpc>
              <a:buClr>
                <a:srgbClr val="000000"/>
              </a:buClr>
            </a:pPr>
            <a:r>
              <a:rPr lang="en-US" sz="3200" b="0" strike="noStrike" spc="-1" dirty="0">
                <a:latin typeface="Arial Narrow" panose="020B0606020202030204" pitchFamily="34" charset="0"/>
                <a:ea typeface="DejaVu Sans"/>
              </a:rPr>
              <a:t>Benefactor - $1,000</a:t>
            </a:r>
            <a:endParaRPr lang="en-CA" sz="3200" b="0" strike="noStrike" spc="-1" dirty="0">
              <a:latin typeface="Arial Narrow" panose="020B0606020202030204" pitchFamily="34" charset="0"/>
            </a:endParaRPr>
          </a:p>
          <a:p>
            <a:pPr lvl="3">
              <a:lnSpc>
                <a:spcPct val="100000"/>
              </a:lnSpc>
              <a:buClr>
                <a:srgbClr val="000000"/>
              </a:buClr>
            </a:pPr>
            <a:r>
              <a:rPr lang="en-US" sz="3200" b="0" strike="noStrike" spc="-1" dirty="0">
                <a:latin typeface="Arial Narrow" panose="020B0606020202030204" pitchFamily="34" charset="0"/>
                <a:ea typeface="DejaVu Sans"/>
              </a:rPr>
              <a:t>Bequest Society - $10,000</a:t>
            </a:r>
            <a:endParaRPr lang="en-CA" sz="3200" b="0" strike="noStrike" spc="-1" dirty="0">
              <a:latin typeface="Arial Narrow" panose="020B0606020202030204" pitchFamily="34" charset="0"/>
            </a:endParaRPr>
          </a:p>
        </p:txBody>
      </p:sp>
      <p:pic>
        <p:nvPicPr>
          <p:cNvPr id="605" name="Picture 13"/>
          <p:cNvPicPr/>
          <p:nvPr/>
        </p:nvPicPr>
        <p:blipFill>
          <a:blip r:embed="rId3"/>
          <a:stretch/>
        </p:blipFill>
        <p:spPr>
          <a:xfrm>
            <a:off x="7721991" y="3037500"/>
            <a:ext cx="1454400" cy="2766960"/>
          </a:xfrm>
          <a:prstGeom prst="rect">
            <a:avLst/>
          </a:prstGeom>
          <a:ln w="0">
            <a:noFill/>
          </a:ln>
          <a:effectLst>
            <a:softEdge rad="112680"/>
          </a:effectLst>
        </p:spPr>
      </p:pic>
      <p:pic>
        <p:nvPicPr>
          <p:cNvPr id="7" name="Picture 22" descr="New Major Donor Henry Saunders | Rotary Club of Westbrook-Gorham"/>
          <p:cNvPicPr/>
          <p:nvPr/>
        </p:nvPicPr>
        <p:blipFill>
          <a:blip r:embed="rId4"/>
          <a:stretch/>
        </p:blipFill>
        <p:spPr>
          <a:xfrm>
            <a:off x="9649939" y="3473654"/>
            <a:ext cx="1819440" cy="1731600"/>
          </a:xfrm>
          <a:prstGeom prst="rect">
            <a:avLst/>
          </a:prstGeom>
          <a:ln w="0">
            <a:noFill/>
          </a:ln>
        </p:spPr>
      </p:pic>
      <p:sp>
        <p:nvSpPr>
          <p:cNvPr id="602" name="PlaceHolder 2"/>
          <p:cNvSpPr>
            <a:spLocks noGrp="1"/>
          </p:cNvSpPr>
          <p:nvPr>
            <p:ph type="sldNum" sz="quarter" idx="12"/>
          </p:nvPr>
        </p:nvSpPr>
        <p:spPr>
          <a:xfrm>
            <a:off x="9818688" y="115888"/>
            <a:ext cx="2373312" cy="363537"/>
          </a:xfrm>
          <a:prstGeom prst="rect">
            <a:avLst/>
          </a:prstGeom>
          <a:noFill/>
          <a:ln w="0">
            <a:noFill/>
          </a:ln>
        </p:spPr>
        <p:txBody>
          <a:bodyPr lIns="90000" tIns="45000" rIns="90000" bIns="45000" anchor="ctr">
            <a:noAutofit/>
          </a:bodyPr>
          <a:lstStyle/>
          <a:p>
            <a:pPr algn="r">
              <a:lnSpc>
                <a:spcPct val="100000"/>
              </a:lnSpc>
              <a:buNone/>
            </a:pPr>
            <a:fld id="{C475AF4E-8D02-4237-9304-552FBD921D6A}" type="slidenum">
              <a:rPr lang="en-US" sz="1000" b="0" strike="noStrike" spc="-1">
                <a:solidFill>
                  <a:srgbClr val="000000"/>
                </a:solidFill>
                <a:latin typeface="Arial"/>
              </a:rPr>
              <a:t>13</a:t>
            </a:fld>
            <a:endParaRPr lang="en-CA" sz="1000" b="0" strike="noStrike" spc="-1">
              <a:latin typeface="Times New Roman"/>
            </a:endParaRPr>
          </a:p>
        </p:txBody>
      </p:sp>
      <p:sp>
        <p:nvSpPr>
          <p:cNvPr id="601" name="PlaceHolder 1"/>
          <p:cNvSpPr>
            <a:spLocks noGrp="1"/>
          </p:cNvSpPr>
          <p:nvPr>
            <p:ph type="title" idx="4294967295"/>
          </p:nvPr>
        </p:nvSpPr>
        <p:spPr>
          <a:xfrm>
            <a:off x="0" y="241300"/>
            <a:ext cx="9617075" cy="1320800"/>
          </a:xfrm>
          <a:prstGeom prst="rect">
            <a:avLst/>
          </a:prstGeom>
          <a:solidFill>
            <a:srgbClr val="00B0F0"/>
          </a:solidFill>
          <a:ln w="0">
            <a:noFill/>
          </a:ln>
        </p:spPr>
        <p:txBody>
          <a:bodyPr lIns="90000" tIns="0" rIns="90000" bIns="91440" anchor="ctr">
            <a:noAutofit/>
          </a:bodyPr>
          <a:lstStyle/>
          <a:p>
            <a:pPr algn="ctr">
              <a:lnSpc>
                <a:spcPct val="90000"/>
              </a:lnSpc>
              <a:buNone/>
            </a:pPr>
            <a:r>
              <a:rPr lang="en-US" sz="4000" b="1" strike="noStrike" cap="all" spc="-1" dirty="0">
                <a:solidFill>
                  <a:srgbClr val="FFFFFF"/>
                </a:solidFill>
                <a:latin typeface="Arial Narrow" panose="020B0606020202030204" pitchFamily="34" charset="0"/>
              </a:rPr>
              <a:t>CELEBRATE …… Donor recognition !</a:t>
            </a:r>
            <a:endParaRPr lang="en-CA" sz="4000" b="1" strike="noStrike" spc="-1" dirty="0">
              <a:latin typeface="Arial Narrow" panose="020B0606020202030204" pitchFamily="34" charset="0"/>
            </a:endParaRPr>
          </a:p>
        </p:txBody>
      </p:sp>
      <p:pic>
        <p:nvPicPr>
          <p:cNvPr id="3" name="Picture 2">
            <a:extLst>
              <a:ext uri="{FF2B5EF4-FFF2-40B4-BE49-F238E27FC236}">
                <a16:creationId xmlns:a16="http://schemas.microsoft.com/office/drawing/2014/main" id="{30848E0B-9E70-8F87-841C-248FB24F2D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8688" y="404279"/>
            <a:ext cx="1784999" cy="1731601"/>
          </a:xfrm>
          <a:prstGeom prst="rect">
            <a:avLst/>
          </a:prstGeom>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82FA40BA-0C24-D622-D383-92663E047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2314" y="0"/>
            <a:ext cx="4229686" cy="5478721"/>
          </a:xfrm>
          <a:prstGeom prst="rect">
            <a:avLst/>
          </a:prstGeom>
        </p:spPr>
      </p:pic>
      <p:pic>
        <p:nvPicPr>
          <p:cNvPr id="3" name="Content Placeholder 7">
            <a:extLst>
              <a:ext uri="{FF2B5EF4-FFF2-40B4-BE49-F238E27FC236}">
                <a16:creationId xmlns:a16="http://schemas.microsoft.com/office/drawing/2014/main" id="{BD93EA97-0005-BF21-45B1-6DD11F21A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2314" y="17763"/>
            <a:ext cx="4229686" cy="5478721"/>
          </a:xfrm>
          <a:prstGeom prst="rect">
            <a:avLst/>
          </a:prstGeom>
        </p:spPr>
      </p:pic>
      <p:sp>
        <p:nvSpPr>
          <p:cNvPr id="4" name="Title 3">
            <a:extLst>
              <a:ext uri="{FF2B5EF4-FFF2-40B4-BE49-F238E27FC236}">
                <a16:creationId xmlns:a16="http://schemas.microsoft.com/office/drawing/2014/main" id="{1E23E3C7-DCC7-EEC8-8C5B-96D2F0B36067}"/>
              </a:ext>
            </a:extLst>
          </p:cNvPr>
          <p:cNvSpPr txBox="1">
            <a:spLocks/>
          </p:cNvSpPr>
          <p:nvPr/>
        </p:nvSpPr>
        <p:spPr>
          <a:xfrm>
            <a:off x="609480" y="152400"/>
            <a:ext cx="5334120" cy="655983"/>
          </a:xfrm>
          <a:prstGeom prst="rect">
            <a:avLst/>
          </a:prstGeom>
          <a:solidFill>
            <a:srgbClr val="00B0F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solidFill>
                  <a:schemeClr val="bg1"/>
                </a:solidFill>
                <a:latin typeface="Arial Narrow" panose="020B0606020202030204" pitchFamily="34" charset="0"/>
              </a:rPr>
              <a:t>WAYS TO GIVE</a:t>
            </a:r>
            <a:endParaRPr lang="en-US" sz="3600" b="1" dirty="0">
              <a:solidFill>
                <a:schemeClr val="bg1"/>
              </a:solidFill>
              <a:latin typeface="Arial Narrow" panose="020B0606020202030204" pitchFamily="34" charset="0"/>
            </a:endParaRPr>
          </a:p>
        </p:txBody>
      </p:sp>
      <p:sp>
        <p:nvSpPr>
          <p:cNvPr id="5" name="TextBox 4">
            <a:extLst>
              <a:ext uri="{FF2B5EF4-FFF2-40B4-BE49-F238E27FC236}">
                <a16:creationId xmlns:a16="http://schemas.microsoft.com/office/drawing/2014/main" id="{8E131EFD-0CE5-6FE8-845D-A8FE899BC2F6}"/>
              </a:ext>
            </a:extLst>
          </p:cNvPr>
          <p:cNvSpPr txBox="1"/>
          <p:nvPr/>
        </p:nvSpPr>
        <p:spPr>
          <a:xfrm>
            <a:off x="333547" y="1291500"/>
            <a:ext cx="7657514" cy="3595856"/>
          </a:xfrm>
          <a:prstGeom prst="rect">
            <a:avLst/>
          </a:prstGeom>
          <a:noFill/>
          <a:ln w="12700">
            <a:solidFill>
              <a:schemeClr val="accent1"/>
            </a:solidFill>
          </a:ln>
        </p:spPr>
        <p:txBody>
          <a:bodyPr wrap="square" rtlCol="0">
            <a:spAutoFit/>
          </a:bodyPr>
          <a:lstStyle/>
          <a:p>
            <a:pPr marL="0" lvl="1">
              <a:spcBef>
                <a:spcPts val="1001"/>
              </a:spcBef>
              <a:buClr>
                <a:srgbClr val="FFFFFF"/>
              </a:buClr>
            </a:pPr>
            <a:r>
              <a:rPr lang="en-US" sz="2800" spc="-1" dirty="0"/>
              <a:t>*Log in to </a:t>
            </a:r>
            <a:r>
              <a:rPr lang="en-US" sz="2800" spc="-1" dirty="0" err="1"/>
              <a:t>rotary.org</a:t>
            </a:r>
            <a:r>
              <a:rPr lang="en-US" sz="2800" spc="-1" dirty="0"/>
              <a:t>/donate (My Rotary)</a:t>
            </a:r>
          </a:p>
          <a:p>
            <a:pPr marL="0" lvl="1">
              <a:spcBef>
                <a:spcPts val="1001"/>
              </a:spcBef>
              <a:buClr>
                <a:srgbClr val="FFFFFF"/>
              </a:buClr>
            </a:pPr>
            <a:r>
              <a:rPr lang="en-US" sz="2800" spc="-1" dirty="0"/>
              <a:t>*Sign up for ROTARY DIRECT </a:t>
            </a:r>
          </a:p>
          <a:p>
            <a:pPr marL="0" lvl="1">
              <a:spcBef>
                <a:spcPts val="1001"/>
              </a:spcBef>
              <a:buClr>
                <a:srgbClr val="FFFFFF"/>
              </a:buClr>
            </a:pPr>
            <a:r>
              <a:rPr lang="en-US" sz="2800" spc="-1" dirty="0"/>
              <a:t>*M</a:t>
            </a:r>
            <a:r>
              <a:rPr lang="en-US" sz="2800" strike="noStrike" spc="-1" dirty="0"/>
              <a:t>ail your gift directly or phone   </a:t>
            </a:r>
            <a:r>
              <a:rPr lang="en-US" sz="2400" strike="noStrike" spc="-1" dirty="0"/>
              <a:t>(</a:t>
            </a:r>
            <a:r>
              <a:rPr lang="en-US" sz="2400" strike="noStrike" spc="-1" dirty="0">
                <a:solidFill>
                  <a:srgbClr val="0070C0"/>
                </a:solidFill>
              </a:rPr>
              <a:t>866 976 8279</a:t>
            </a:r>
            <a:r>
              <a:rPr lang="en-US" sz="2400" strike="noStrike" spc="-1" dirty="0"/>
              <a:t>)</a:t>
            </a:r>
          </a:p>
          <a:p>
            <a:pPr marL="0" lvl="1">
              <a:spcBef>
                <a:spcPts val="1001"/>
              </a:spcBef>
              <a:buClr>
                <a:srgbClr val="FFFFFF"/>
              </a:buClr>
            </a:pPr>
            <a:r>
              <a:rPr lang="en-US" sz="2800" strike="noStrike" spc="-1" dirty="0"/>
              <a:t>*Give donation to Clu</a:t>
            </a:r>
            <a:r>
              <a:rPr lang="en-US" sz="2800" spc="-1" dirty="0"/>
              <a:t>b Foundation Chair to submit</a:t>
            </a:r>
            <a:endParaRPr lang="en-US" sz="2800" i="1" strike="noStrike" spc="-1" dirty="0"/>
          </a:p>
          <a:p>
            <a:pPr marL="0" lvl="1">
              <a:spcBef>
                <a:spcPts val="1001"/>
              </a:spcBef>
              <a:buClr>
                <a:srgbClr val="FFFFFF"/>
              </a:buClr>
            </a:pPr>
            <a:r>
              <a:rPr lang="en-US" sz="2800" spc="-1" dirty="0"/>
              <a:t>*Distribute a pledge form to club members</a:t>
            </a:r>
          </a:p>
          <a:p>
            <a:pPr marL="0" lvl="1">
              <a:spcBef>
                <a:spcPts val="1001"/>
              </a:spcBef>
              <a:buClr>
                <a:srgbClr val="FFFFFF"/>
              </a:buClr>
            </a:pPr>
            <a:r>
              <a:rPr lang="en-US" sz="2800" spc="-1" dirty="0"/>
              <a:t>*Welcome non-Rotarian donations!</a:t>
            </a:r>
          </a:p>
          <a:p>
            <a:endParaRPr lang="en-US" dirty="0"/>
          </a:p>
        </p:txBody>
      </p:sp>
      <p:sp>
        <p:nvSpPr>
          <p:cNvPr id="7" name="TextBox 6">
            <a:extLst>
              <a:ext uri="{FF2B5EF4-FFF2-40B4-BE49-F238E27FC236}">
                <a16:creationId xmlns:a16="http://schemas.microsoft.com/office/drawing/2014/main" id="{7A7D98F3-9C36-1A39-8B4D-9494C1CBA22B}"/>
              </a:ext>
            </a:extLst>
          </p:cNvPr>
          <p:cNvSpPr txBox="1"/>
          <p:nvPr/>
        </p:nvSpPr>
        <p:spPr>
          <a:xfrm>
            <a:off x="8367626" y="5894811"/>
            <a:ext cx="3419062" cy="738664"/>
          </a:xfrm>
          <a:prstGeom prst="rect">
            <a:avLst/>
          </a:prstGeom>
          <a:noFill/>
        </p:spPr>
        <p:txBody>
          <a:bodyPr wrap="square">
            <a:spAutoFit/>
          </a:bodyPr>
          <a:lstStyle/>
          <a:p>
            <a:pPr algn="ctr"/>
            <a:r>
              <a:rPr lang="en-US" sz="1800" b="1" dirty="0"/>
              <a:t>Rotary  HELP DESK</a:t>
            </a:r>
            <a:endParaRPr lang="en-US" sz="1800" dirty="0"/>
          </a:p>
          <a:p>
            <a:pPr algn="ctr"/>
            <a:r>
              <a:rPr lang="en-US" sz="2400" b="1" dirty="0">
                <a:solidFill>
                  <a:srgbClr val="0070C0"/>
                </a:solidFill>
              </a:rPr>
              <a:t>866  976  8279</a:t>
            </a:r>
          </a:p>
        </p:txBody>
      </p:sp>
      <p:sp>
        <p:nvSpPr>
          <p:cNvPr id="8" name="TextBox 7">
            <a:extLst>
              <a:ext uri="{FF2B5EF4-FFF2-40B4-BE49-F238E27FC236}">
                <a16:creationId xmlns:a16="http://schemas.microsoft.com/office/drawing/2014/main" id="{6B4E980F-BB38-40D2-A1C8-36A45DB9922C}"/>
              </a:ext>
            </a:extLst>
          </p:cNvPr>
          <p:cNvSpPr txBox="1"/>
          <p:nvPr/>
        </p:nvSpPr>
        <p:spPr>
          <a:xfrm>
            <a:off x="8984974" y="5283414"/>
            <a:ext cx="2213113" cy="461665"/>
          </a:xfrm>
          <a:prstGeom prst="rect">
            <a:avLst/>
          </a:prstGeom>
          <a:solidFill>
            <a:schemeClr val="tx2">
              <a:lumMod val="20000"/>
              <a:lumOff val="80000"/>
            </a:schemeClr>
          </a:solidFill>
        </p:spPr>
        <p:txBody>
          <a:bodyPr wrap="square" rtlCol="0">
            <a:spAutoFit/>
          </a:bodyPr>
          <a:lstStyle/>
          <a:p>
            <a:r>
              <a:rPr lang="en-US" sz="2400" b="1" dirty="0"/>
              <a:t>ROTARY DIRECT</a:t>
            </a:r>
          </a:p>
        </p:txBody>
      </p:sp>
    </p:spTree>
    <p:extLst>
      <p:ext uri="{BB962C8B-B14F-4D97-AF65-F5344CB8AC3E}">
        <p14:creationId xmlns:p14="http://schemas.microsoft.com/office/powerpoint/2010/main" val="341232453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71BE8E0-680F-8FD3-40DD-48E2ECD8AAED}"/>
              </a:ext>
            </a:extLst>
          </p:cNvPr>
          <p:cNvSpPr>
            <a:spLocks noGrp="1"/>
          </p:cNvSpPr>
          <p:nvPr>
            <p:ph type="subTitle"/>
          </p:nvPr>
        </p:nvSpPr>
        <p:spPr>
          <a:xfrm>
            <a:off x="812800" y="357482"/>
            <a:ext cx="10299700" cy="945600"/>
          </a:xfrm>
          <a:solidFill>
            <a:srgbClr val="00B0F0"/>
          </a:solidFill>
        </p:spPr>
        <p:txBody>
          <a:bodyPr/>
          <a:lstStyle/>
          <a:p>
            <a:r>
              <a:rPr lang="en-US" sz="4000" b="1" dirty="0">
                <a:solidFill>
                  <a:schemeClr val="bg1"/>
                </a:solidFill>
                <a:latin typeface="Arial" panose="020B0604020202020204" pitchFamily="34" charset="0"/>
                <a:cs typeface="Arial" panose="020B0604020202020204" pitchFamily="34" charset="0"/>
              </a:rPr>
              <a:t>   TIPS …. For a strong Club Foundation</a:t>
            </a:r>
          </a:p>
        </p:txBody>
      </p:sp>
      <p:pic>
        <p:nvPicPr>
          <p:cNvPr id="6" name="Picture 5">
            <a:extLst>
              <a:ext uri="{FF2B5EF4-FFF2-40B4-BE49-F238E27FC236}">
                <a16:creationId xmlns:a16="http://schemas.microsoft.com/office/drawing/2014/main" id="{2A84E204-C5A2-F3B4-0B52-64E351C1A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422" y="1605036"/>
            <a:ext cx="3163570" cy="4089032"/>
          </a:xfrm>
          <a:prstGeom prst="rect">
            <a:avLst/>
          </a:prstGeom>
        </p:spPr>
      </p:pic>
      <p:sp>
        <p:nvSpPr>
          <p:cNvPr id="7" name="TextBox 6">
            <a:extLst>
              <a:ext uri="{FF2B5EF4-FFF2-40B4-BE49-F238E27FC236}">
                <a16:creationId xmlns:a16="http://schemas.microsoft.com/office/drawing/2014/main" id="{094301F6-8B5C-368D-F13A-D3BFE40FD720}"/>
              </a:ext>
            </a:extLst>
          </p:cNvPr>
          <p:cNvSpPr txBox="1"/>
          <p:nvPr/>
        </p:nvSpPr>
        <p:spPr>
          <a:xfrm>
            <a:off x="2350542" y="2852243"/>
            <a:ext cx="961291" cy="646331"/>
          </a:xfrm>
          <a:prstGeom prst="rect">
            <a:avLst/>
          </a:prstGeom>
          <a:noFill/>
        </p:spPr>
        <p:txBody>
          <a:bodyPr wrap="square" rtlCol="0">
            <a:spAutoFit/>
          </a:bodyPr>
          <a:lstStyle/>
          <a:p>
            <a:r>
              <a:rPr lang="en-US" sz="3600" dirty="0"/>
              <a:t>TRF</a:t>
            </a:r>
          </a:p>
        </p:txBody>
      </p:sp>
      <p:pic>
        <p:nvPicPr>
          <p:cNvPr id="2" name="Picture 1" descr="Graphical user interface&#10;&#10;Description automatically generated with medium confidence">
            <a:extLst>
              <a:ext uri="{FF2B5EF4-FFF2-40B4-BE49-F238E27FC236}">
                <a16:creationId xmlns:a16="http://schemas.microsoft.com/office/drawing/2014/main" id="{8961EB56-E768-8CC4-E2C3-78E7FE1093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92276" y="5694068"/>
            <a:ext cx="22002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ECDE599-B068-84B0-3CED-4A6251DF721B}"/>
              </a:ext>
            </a:extLst>
          </p:cNvPr>
          <p:cNvSpPr txBox="1"/>
          <p:nvPr/>
        </p:nvSpPr>
        <p:spPr>
          <a:xfrm>
            <a:off x="5645426" y="2584174"/>
            <a:ext cx="5870713" cy="2062103"/>
          </a:xfrm>
          <a:prstGeom prst="rect">
            <a:avLst/>
          </a:prstGeom>
          <a:noFill/>
        </p:spPr>
        <p:txBody>
          <a:bodyPr wrap="square" rtlCol="0">
            <a:spAutoFit/>
          </a:bodyPr>
          <a:lstStyle/>
          <a:p>
            <a:r>
              <a:rPr lang="en-US" sz="4000" dirty="0"/>
              <a:t>How can you make </a:t>
            </a:r>
          </a:p>
          <a:p>
            <a:r>
              <a:rPr lang="en-US" sz="4000" b="1" dirty="0">
                <a:solidFill>
                  <a:schemeClr val="tx2">
                    <a:lumMod val="60000"/>
                    <a:lumOff val="40000"/>
                  </a:schemeClr>
                </a:solidFill>
              </a:rPr>
              <a:t>The Rotary Foundation </a:t>
            </a:r>
            <a:r>
              <a:rPr lang="en-US" sz="4000" dirty="0"/>
              <a:t>a vibrant part of your club</a:t>
            </a:r>
            <a:r>
              <a:rPr lang="en-US" sz="4800" dirty="0"/>
              <a:t>?</a:t>
            </a:r>
          </a:p>
        </p:txBody>
      </p:sp>
    </p:spTree>
    <p:extLst>
      <p:ext uri="{BB962C8B-B14F-4D97-AF65-F5344CB8AC3E}">
        <p14:creationId xmlns:p14="http://schemas.microsoft.com/office/powerpoint/2010/main" val="890717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62736B7-EE41-AA39-EEEC-51C0EFD418D1}"/>
              </a:ext>
            </a:extLst>
          </p:cNvPr>
          <p:cNvSpPr txBox="1"/>
          <p:nvPr/>
        </p:nvSpPr>
        <p:spPr>
          <a:xfrm>
            <a:off x="465825" y="276045"/>
            <a:ext cx="11352363" cy="646331"/>
          </a:xfrm>
          <a:prstGeom prst="rect">
            <a:avLst/>
          </a:prstGeom>
          <a:solidFill>
            <a:srgbClr val="00B0F0"/>
          </a:solidFill>
        </p:spPr>
        <p:txBody>
          <a:bodyPr wrap="square">
            <a:spAutoFit/>
          </a:bodyPr>
          <a:lstStyle/>
          <a:p>
            <a:r>
              <a:rPr lang="en-US" sz="1800" b="1" dirty="0">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SOME TIPS …. Club Foundation FOCUS</a:t>
            </a:r>
            <a:endParaRPr lang="en-US" sz="3600" dirty="0">
              <a:solidFill>
                <a:schemeClr val="bg1"/>
              </a:solidFill>
            </a:endParaRPr>
          </a:p>
        </p:txBody>
      </p:sp>
      <p:sp>
        <p:nvSpPr>
          <p:cNvPr id="13" name="TextBox 12">
            <a:extLst>
              <a:ext uri="{FF2B5EF4-FFF2-40B4-BE49-F238E27FC236}">
                <a16:creationId xmlns:a16="http://schemas.microsoft.com/office/drawing/2014/main" id="{F1C127B2-EF52-5AA4-3F16-C14919B1ED8F}"/>
              </a:ext>
            </a:extLst>
          </p:cNvPr>
          <p:cNvSpPr txBox="1"/>
          <p:nvPr/>
        </p:nvSpPr>
        <p:spPr>
          <a:xfrm>
            <a:off x="800838" y="903477"/>
            <a:ext cx="11162583" cy="5678478"/>
          </a:xfrm>
          <a:prstGeom prst="rect">
            <a:avLst/>
          </a:prstGeom>
          <a:noFill/>
        </p:spPr>
        <p:txBody>
          <a:bodyPr wrap="square">
            <a:spAutoFit/>
          </a:bodyPr>
          <a:lstStyle/>
          <a:p>
            <a:endParaRPr lang="en-US" sz="3200" dirty="0"/>
          </a:p>
          <a:p>
            <a:pPr marL="285750" indent="-285750">
              <a:buFont typeface="Wingdings" pitchFamily="2" charset="2"/>
              <a:buChar char="ü"/>
            </a:pPr>
            <a:r>
              <a:rPr lang="en-US" sz="3200" dirty="0"/>
              <a:t>Dedicated / active Club Foundation Chair</a:t>
            </a:r>
          </a:p>
          <a:p>
            <a:pPr marL="285750" indent="-285750">
              <a:buFont typeface="Wingdings" pitchFamily="2" charset="2"/>
              <a:buChar char="ü"/>
            </a:pPr>
            <a:r>
              <a:rPr lang="en-US" sz="3200" dirty="0"/>
              <a:t>Set Club Foundation goals ---- and regular sharing of progress</a:t>
            </a:r>
          </a:p>
          <a:p>
            <a:pPr marL="285750" indent="-285750">
              <a:buFont typeface="Wingdings" pitchFamily="2" charset="2"/>
              <a:buChar char="ü"/>
            </a:pPr>
            <a:r>
              <a:rPr lang="en-US" sz="3200" dirty="0"/>
              <a:t>Promote Foundation Month in November</a:t>
            </a:r>
          </a:p>
          <a:p>
            <a:pPr marL="285750" indent="-285750">
              <a:buFont typeface="Wingdings" pitchFamily="2" charset="2"/>
              <a:buChar char="ü"/>
            </a:pPr>
            <a:r>
              <a:rPr lang="en-US" sz="3200" dirty="0"/>
              <a:t>Arrange for a Foundation Club </a:t>
            </a:r>
            <a:r>
              <a:rPr lang="en-US" sz="3200" dirty="0" err="1"/>
              <a:t>presentaton</a:t>
            </a:r>
            <a:endParaRPr lang="en-US" sz="3200" dirty="0"/>
          </a:p>
          <a:p>
            <a:pPr marL="285750" indent="-285750">
              <a:buFont typeface="Wingdings" pitchFamily="2" charset="2"/>
              <a:buChar char="ü"/>
            </a:pPr>
            <a:r>
              <a:rPr lang="en-US" sz="3200" dirty="0"/>
              <a:t>Apply for a grant – share information about past grants</a:t>
            </a:r>
          </a:p>
          <a:p>
            <a:pPr marL="285750" indent="-285750">
              <a:buFont typeface="Wingdings" pitchFamily="2" charset="2"/>
              <a:buChar char="ü"/>
            </a:pPr>
            <a:r>
              <a:rPr lang="en-US" sz="3200" dirty="0"/>
              <a:t>Emphasis on EREY (Every Rotarian Every Year!)</a:t>
            </a:r>
          </a:p>
          <a:p>
            <a:pPr marL="285750" indent="-285750">
              <a:buFont typeface="Wingdings" pitchFamily="2" charset="2"/>
              <a:buChar char="ü"/>
            </a:pPr>
            <a:r>
              <a:rPr lang="en-US" sz="3200" dirty="0"/>
              <a:t>Dedicated meeting time for TRF highlights/reports</a:t>
            </a:r>
          </a:p>
          <a:p>
            <a:pPr marL="285750" indent="-285750">
              <a:buFont typeface="Wingdings" pitchFamily="2" charset="2"/>
              <a:buChar char="ü"/>
            </a:pPr>
            <a:r>
              <a:rPr lang="en-US" sz="3200" dirty="0"/>
              <a:t>Help another member become a Paul Harris Fellow</a:t>
            </a:r>
          </a:p>
          <a:p>
            <a:pPr marL="285750" indent="-285750">
              <a:buFont typeface="Wingdings" pitchFamily="2" charset="2"/>
              <a:buChar char="ü"/>
            </a:pPr>
            <a:r>
              <a:rPr lang="en-US" sz="3200" dirty="0"/>
              <a:t>Hold a Foundation Fundraiser  -  Fun!</a:t>
            </a:r>
          </a:p>
          <a:p>
            <a:pPr marL="285750" indent="-285750">
              <a:buFont typeface="Wingdings" pitchFamily="2" charset="2"/>
              <a:buChar char="ü"/>
            </a:pPr>
            <a:r>
              <a:rPr lang="en-US" sz="3200" dirty="0"/>
              <a:t>Celebrate club donors – </a:t>
            </a:r>
            <a:r>
              <a:rPr lang="en-US" sz="3200" i="1" dirty="0"/>
              <a:t>with class!</a:t>
            </a:r>
          </a:p>
          <a:p>
            <a:pPr marL="285750" indent="-285750">
              <a:buFont typeface="Arial" panose="020B0604020202020204" pitchFamily="34" charset="0"/>
              <a:buChar char="•"/>
            </a:pPr>
            <a:endParaRPr lang="en-US" sz="1100" dirty="0">
              <a:solidFill>
                <a:schemeClr val="bg1"/>
              </a:solidFill>
            </a:endParaRPr>
          </a:p>
        </p:txBody>
      </p:sp>
      <p:pic>
        <p:nvPicPr>
          <p:cNvPr id="17" name="Picture 16">
            <a:extLst>
              <a:ext uri="{FF2B5EF4-FFF2-40B4-BE49-F238E27FC236}">
                <a16:creationId xmlns:a16="http://schemas.microsoft.com/office/drawing/2014/main" id="{8AA933E5-7A61-7FFE-611D-0D675E92FA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6966" y="5364064"/>
            <a:ext cx="639313" cy="401271"/>
          </a:xfrm>
          <a:prstGeom prst="rect">
            <a:avLst/>
          </a:prstGeom>
        </p:spPr>
      </p:pic>
      <p:pic>
        <p:nvPicPr>
          <p:cNvPr id="2" name="Picture 4" descr="Presidential theme | My Rotary">
            <a:extLst>
              <a:ext uri="{FF2B5EF4-FFF2-40B4-BE49-F238E27FC236}">
                <a16:creationId xmlns:a16="http://schemas.microsoft.com/office/drawing/2014/main" id="{BFB6C2D0-7562-B987-9CC4-E468F6C27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4576" y="5364064"/>
            <a:ext cx="2410439" cy="1426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241957"/>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B686A8-C8F2-3F91-0066-FDE60D6D5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640" y="11723"/>
            <a:ext cx="3455581" cy="6858000"/>
          </a:xfrm>
          <a:prstGeom prst="rect">
            <a:avLst/>
          </a:prstGeom>
        </p:spPr>
      </p:pic>
      <p:sp>
        <p:nvSpPr>
          <p:cNvPr id="4" name="TextBox 3">
            <a:extLst>
              <a:ext uri="{FF2B5EF4-FFF2-40B4-BE49-F238E27FC236}">
                <a16:creationId xmlns:a16="http://schemas.microsoft.com/office/drawing/2014/main" id="{DA7475AA-D9D6-516B-0A21-0E6B7D9F2149}"/>
              </a:ext>
            </a:extLst>
          </p:cNvPr>
          <p:cNvSpPr txBox="1"/>
          <p:nvPr/>
        </p:nvSpPr>
        <p:spPr>
          <a:xfrm>
            <a:off x="181707" y="644769"/>
            <a:ext cx="7057293" cy="646331"/>
          </a:xfrm>
          <a:prstGeom prst="rect">
            <a:avLst/>
          </a:prstGeom>
          <a:solidFill>
            <a:srgbClr val="00B0F0"/>
          </a:solidFill>
        </p:spPr>
        <p:txBody>
          <a:bodyPr wrap="square" rtlCol="0">
            <a:spAutoFit/>
          </a:bodyPr>
          <a:lstStyle/>
          <a:p>
            <a:r>
              <a:rPr lang="en-US" sz="3600" dirty="0">
                <a:solidFill>
                  <a:schemeClr val="bg1"/>
                </a:solidFill>
              </a:rPr>
              <a:t>Every Rotarian Every Year …… Banner</a:t>
            </a:r>
          </a:p>
        </p:txBody>
      </p:sp>
      <p:sp>
        <p:nvSpPr>
          <p:cNvPr id="5" name="TextBox 4">
            <a:extLst>
              <a:ext uri="{FF2B5EF4-FFF2-40B4-BE49-F238E27FC236}">
                <a16:creationId xmlns:a16="http://schemas.microsoft.com/office/drawing/2014/main" id="{483621F0-E3C7-E924-F514-2A9C9A944C0E}"/>
              </a:ext>
            </a:extLst>
          </p:cNvPr>
          <p:cNvSpPr txBox="1"/>
          <p:nvPr/>
        </p:nvSpPr>
        <p:spPr>
          <a:xfrm>
            <a:off x="745779" y="1868558"/>
            <a:ext cx="6717322" cy="2862322"/>
          </a:xfrm>
          <a:prstGeom prst="rect">
            <a:avLst/>
          </a:prstGeom>
          <a:noFill/>
        </p:spPr>
        <p:txBody>
          <a:bodyPr wrap="square" rtlCol="0">
            <a:spAutoFit/>
          </a:bodyPr>
          <a:lstStyle/>
          <a:p>
            <a:endParaRPr lang="en-US" sz="2800" dirty="0"/>
          </a:p>
          <a:p>
            <a:pPr marL="342900" indent="-342900">
              <a:buFont typeface="Wingdings" pitchFamily="2" charset="2"/>
              <a:buChar char="q"/>
            </a:pPr>
            <a:r>
              <a:rPr lang="en-US" sz="2400" b="1" dirty="0">
                <a:solidFill>
                  <a:srgbClr val="0070C0"/>
                </a:solidFill>
              </a:rPr>
              <a:t>Every</a:t>
            </a:r>
            <a:r>
              <a:rPr lang="en-US" sz="2400" dirty="0"/>
              <a:t> club Rotarian gives a minimum of  </a:t>
            </a:r>
            <a:r>
              <a:rPr lang="en-US" sz="2400" b="1" dirty="0">
                <a:solidFill>
                  <a:srgbClr val="0070C0"/>
                </a:solidFill>
              </a:rPr>
              <a:t>$25 </a:t>
            </a:r>
            <a:r>
              <a:rPr lang="en-US" sz="1600" dirty="0"/>
              <a:t>USD</a:t>
            </a:r>
            <a:r>
              <a:rPr lang="en-US" sz="2400" dirty="0"/>
              <a:t>      ($35 </a:t>
            </a:r>
            <a:r>
              <a:rPr lang="en-US" sz="1600" dirty="0"/>
              <a:t>CAD</a:t>
            </a:r>
            <a:r>
              <a:rPr lang="en-US" sz="2400" dirty="0"/>
              <a:t>) to the Annual Fund</a:t>
            </a:r>
          </a:p>
          <a:p>
            <a:endParaRPr lang="en-US" sz="2800" dirty="0"/>
          </a:p>
          <a:p>
            <a:endParaRPr lang="en-US" sz="2800" dirty="0"/>
          </a:p>
          <a:p>
            <a:pPr marL="457200" indent="-457200">
              <a:buFont typeface="Wingdings" pitchFamily="2" charset="2"/>
              <a:buChar char="q"/>
            </a:pPr>
            <a:r>
              <a:rPr lang="en-US" sz="2400" dirty="0"/>
              <a:t>Club members give an </a:t>
            </a:r>
            <a:r>
              <a:rPr lang="en-US" sz="2400" b="1" dirty="0">
                <a:solidFill>
                  <a:srgbClr val="0070C0"/>
                </a:solidFill>
              </a:rPr>
              <a:t>average</a:t>
            </a:r>
            <a:r>
              <a:rPr lang="en-US" sz="2400" dirty="0"/>
              <a:t> of </a:t>
            </a:r>
            <a:r>
              <a:rPr lang="en-US" sz="2400" b="1" dirty="0">
                <a:solidFill>
                  <a:srgbClr val="0070C0"/>
                </a:solidFill>
              </a:rPr>
              <a:t>$100 </a:t>
            </a:r>
            <a:r>
              <a:rPr lang="en-US" sz="1600" dirty="0"/>
              <a:t>USD</a:t>
            </a:r>
            <a:r>
              <a:rPr lang="en-US" sz="2400" dirty="0"/>
              <a:t> </a:t>
            </a:r>
          </a:p>
          <a:p>
            <a:r>
              <a:rPr lang="en-US" sz="2400" dirty="0"/>
              <a:t>                         to the Annual Fund</a:t>
            </a:r>
          </a:p>
        </p:txBody>
      </p:sp>
    </p:spTree>
    <p:extLst>
      <p:ext uri="{BB962C8B-B14F-4D97-AF65-F5344CB8AC3E}">
        <p14:creationId xmlns:p14="http://schemas.microsoft.com/office/powerpoint/2010/main" val="1582623569"/>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8E6D8C-2D87-B54D-9A8E-4A930D36C819}"/>
              </a:ext>
            </a:extLst>
          </p:cNvPr>
          <p:cNvPicPr>
            <a:picLocks noChangeAspect="1"/>
          </p:cNvPicPr>
          <p:nvPr/>
        </p:nvPicPr>
        <p:blipFill>
          <a:blip r:embed="rId3"/>
          <a:stretch>
            <a:fillRect/>
          </a:stretch>
        </p:blipFill>
        <p:spPr>
          <a:xfrm>
            <a:off x="0" y="-81001"/>
            <a:ext cx="12191999" cy="7019999"/>
          </a:xfrm>
          <a:prstGeom prst="rect">
            <a:avLst/>
          </a:prstGeom>
        </p:spPr>
      </p:pic>
    </p:spTree>
    <p:extLst>
      <p:ext uri="{BB962C8B-B14F-4D97-AF65-F5344CB8AC3E}">
        <p14:creationId xmlns:p14="http://schemas.microsoft.com/office/powerpoint/2010/main" val="1750378734"/>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a:extLst>
              <a:ext uri="{FF2B5EF4-FFF2-40B4-BE49-F238E27FC236}">
                <a16:creationId xmlns:a16="http://schemas.microsoft.com/office/drawing/2014/main" id="{A4002A1F-C7F8-A7D1-08EC-33C69A528489}"/>
              </a:ext>
            </a:extLst>
          </p:cNvPr>
          <p:cNvSpPr txBox="1">
            <a:spLocks noChangeArrowheads="1"/>
          </p:cNvSpPr>
          <p:nvPr/>
        </p:nvSpPr>
        <p:spPr bwMode="auto">
          <a:xfrm>
            <a:off x="135466" y="395276"/>
            <a:ext cx="11921067" cy="1323439"/>
          </a:xfrm>
          <a:prstGeom prst="rect">
            <a:avLst/>
          </a:prstGeom>
          <a:ln w="57150">
            <a:solidFill>
              <a:schemeClr val="accent1"/>
            </a:solidFill>
          </a:ln>
        </p:spPr>
        <p:style>
          <a:lnRef idx="1">
            <a:schemeClr val="accent6"/>
          </a:lnRef>
          <a:fillRef idx="2">
            <a:schemeClr val="accent6"/>
          </a:fillRef>
          <a:effectRef idx="1">
            <a:schemeClr val="accent6"/>
          </a:effectRef>
          <a:fontRef idx="minor">
            <a:schemeClr val="dk1"/>
          </a:fontRef>
        </p:style>
        <p:txBody>
          <a:bodyPr wrap="square" anchor="ct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b="1" dirty="0">
                <a:latin typeface="+mj-lt"/>
              </a:rPr>
              <a:t>Key Outcomes…</a:t>
            </a:r>
          </a:p>
          <a:p>
            <a:pPr algn="ctr" eaLnBrk="1" hangingPunct="1">
              <a:lnSpc>
                <a:spcPct val="100000"/>
              </a:lnSpc>
              <a:spcBef>
                <a:spcPct val="0"/>
              </a:spcBef>
              <a:buFontTx/>
              <a:buNone/>
            </a:pPr>
            <a:r>
              <a:rPr lang="en-US" altLang="en-US" sz="3200" b="1" i="1" dirty="0">
                <a:latin typeface="Arial Narrow" panose="020B0606020202030204" pitchFamily="34" charset="0"/>
              </a:rPr>
              <a:t>To help you understand and promote the Rotary Foundation in Your Club!</a:t>
            </a:r>
          </a:p>
        </p:txBody>
      </p:sp>
      <p:sp>
        <p:nvSpPr>
          <p:cNvPr id="5" name="TextBox 2">
            <a:extLst>
              <a:ext uri="{FF2B5EF4-FFF2-40B4-BE49-F238E27FC236}">
                <a16:creationId xmlns:a16="http://schemas.microsoft.com/office/drawing/2014/main" id="{E3C97874-CC1D-82CE-8815-5C5F2E2CE70D}"/>
              </a:ext>
            </a:extLst>
          </p:cNvPr>
          <p:cNvSpPr txBox="1">
            <a:spLocks noChangeArrowheads="1"/>
          </p:cNvSpPr>
          <p:nvPr/>
        </p:nvSpPr>
        <p:spPr bwMode="auto">
          <a:xfrm>
            <a:off x="1008434" y="2332901"/>
            <a:ext cx="10175131" cy="2638351"/>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a:spAutoFit/>
          </a:bodyPr>
          <a:lstStyle>
            <a:lvl1pPr marL="285750" indent="-285750"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a:lnSpc>
                <a:spcPct val="107000"/>
              </a:lnSpc>
              <a:spcBef>
                <a:spcPts val="1200"/>
              </a:spcBef>
              <a:spcAft>
                <a:spcPts val="0"/>
              </a:spcAft>
            </a:pPr>
            <a:r>
              <a:rPr lang="en-US" sz="3200" kern="0" dirty="0">
                <a:effectLst/>
                <a:latin typeface="Calibri" panose="020F0502020204030204" pitchFamily="34" charset="0"/>
                <a:ea typeface="Calibri Light" panose="020F0302020204030204" pitchFamily="34" charset="0"/>
                <a:cs typeface="Calibri Light" panose="020F0302020204030204" pitchFamily="34" charset="0"/>
              </a:rPr>
              <a:t>Extending knowledge of The Rotary Foundation</a:t>
            </a:r>
            <a:endParaRPr lang="en-CA" sz="3200" kern="0" dirty="0">
              <a:effectLst/>
              <a:latin typeface="Calibri" panose="020F0502020204030204" pitchFamily="34" charset="0"/>
              <a:ea typeface="Calibri Light" panose="020F0302020204030204" pitchFamily="34" charset="0"/>
              <a:cs typeface="Calibri Light" panose="020F0302020204030204" pitchFamily="34" charset="0"/>
            </a:endParaRPr>
          </a:p>
          <a:p>
            <a:pPr lvl="1">
              <a:lnSpc>
                <a:spcPct val="107000"/>
              </a:lnSpc>
              <a:spcBef>
                <a:spcPts val="1200"/>
              </a:spcBef>
              <a:spcAft>
                <a:spcPts val="0"/>
              </a:spcAft>
            </a:pPr>
            <a:r>
              <a:rPr lang="en-US" sz="3200" kern="0" dirty="0">
                <a:effectLst/>
                <a:latin typeface="Calibri" panose="020F0502020204030204" pitchFamily="34" charset="0"/>
                <a:ea typeface="Calibri Light" panose="020F0302020204030204" pitchFamily="34" charset="0"/>
                <a:cs typeface="Calibri Light" panose="020F0302020204030204" pitchFamily="34" charset="0"/>
              </a:rPr>
              <a:t>Exploring means of giving and recognition</a:t>
            </a:r>
            <a:endParaRPr lang="en-CA" sz="3200" kern="0" dirty="0">
              <a:effectLst/>
              <a:latin typeface="Calibri" panose="020F0502020204030204" pitchFamily="34" charset="0"/>
              <a:ea typeface="Calibri Light" panose="020F0302020204030204" pitchFamily="34" charset="0"/>
              <a:cs typeface="Calibri Light" panose="020F0302020204030204" pitchFamily="34" charset="0"/>
            </a:endParaRPr>
          </a:p>
          <a:p>
            <a:pPr lvl="1">
              <a:lnSpc>
                <a:spcPct val="107000"/>
              </a:lnSpc>
              <a:spcBef>
                <a:spcPts val="1200"/>
              </a:spcBef>
              <a:spcAft>
                <a:spcPts val="0"/>
              </a:spcAft>
            </a:pPr>
            <a:r>
              <a:rPr lang="en-US" sz="3200" kern="0" dirty="0">
                <a:effectLst/>
                <a:latin typeface="Calibri" panose="020F0502020204030204" pitchFamily="34" charset="0"/>
                <a:ea typeface="Calibri Light" panose="020F0302020204030204" pitchFamily="34" charset="0"/>
                <a:cs typeface="Calibri Light" panose="020F0302020204030204" pitchFamily="34" charset="0"/>
              </a:rPr>
              <a:t>Sharing ‘how to’ increase participation in the TRF</a:t>
            </a:r>
            <a:endParaRPr lang="en-CA" sz="3200" kern="0" dirty="0">
              <a:effectLst/>
              <a:latin typeface="Calibri" panose="020F0502020204030204" pitchFamily="34" charset="0"/>
              <a:ea typeface="Calibri Light" panose="020F0302020204030204" pitchFamily="34" charset="0"/>
              <a:cs typeface="Calibri Light" panose="020F0302020204030204" pitchFamily="34" charset="0"/>
            </a:endParaRPr>
          </a:p>
          <a:p>
            <a:pPr lvl="1">
              <a:lnSpc>
                <a:spcPct val="107000"/>
              </a:lnSpc>
              <a:spcBef>
                <a:spcPts val="1200"/>
              </a:spcBef>
              <a:spcAft>
                <a:spcPts val="0"/>
              </a:spcAft>
            </a:pPr>
            <a:r>
              <a:rPr lang="en-US" sz="3200" kern="0" dirty="0">
                <a:effectLst/>
                <a:latin typeface="Calibri" panose="020F0502020204030204" pitchFamily="34" charset="0"/>
                <a:ea typeface="Calibri Light" panose="020F0302020204030204" pitchFamily="34" charset="0"/>
                <a:cs typeface="Calibri Light" panose="020F0302020204030204" pitchFamily="34" charset="0"/>
              </a:rPr>
              <a:t>Celebrating the imprint of The Rotary Foundation!</a:t>
            </a:r>
            <a:endParaRPr lang="en-CA" sz="3200" kern="0" dirty="0">
              <a:effectLst/>
              <a:latin typeface="Calibri" panose="020F0502020204030204" pitchFamily="34" charset="0"/>
              <a:ea typeface="Calibri Light" panose="020F0302020204030204" pitchFamily="34" charset="0"/>
              <a:cs typeface="Calibri Light" panose="020F0302020204030204" pitchFamily="34" charset="0"/>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a:extLst>
              <a:ext uri="{FF2B5EF4-FFF2-40B4-BE49-F238E27FC236}">
                <a16:creationId xmlns:a16="http://schemas.microsoft.com/office/drawing/2014/main" id="{F0F16E85-D9C9-4A73-A574-BAEF802C39EC}"/>
              </a:ext>
            </a:extLst>
          </p:cNvPr>
          <p:cNvSpPr txBox="1">
            <a:spLocks noChangeArrowheads="1"/>
          </p:cNvSpPr>
          <p:nvPr/>
        </p:nvSpPr>
        <p:spPr bwMode="auto">
          <a:xfrm>
            <a:off x="0" y="533400"/>
            <a:ext cx="12192000" cy="110807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600" b="1" dirty="0">
                <a:solidFill>
                  <a:schemeClr val="bg1"/>
                </a:solidFill>
                <a:latin typeface="Arial Narrow" panose="020B0606020202030204" pitchFamily="34" charset="0"/>
              </a:rPr>
              <a:t>WHY….The Rotary Foundation?</a:t>
            </a:r>
          </a:p>
        </p:txBody>
      </p:sp>
      <p:pic>
        <p:nvPicPr>
          <p:cNvPr id="5126" name="Picture 1" descr="Graphical user interface&#10;&#10;Description automatically generated with medium confidence">
            <a:extLst>
              <a:ext uri="{FF2B5EF4-FFF2-40B4-BE49-F238E27FC236}">
                <a16:creationId xmlns:a16="http://schemas.microsoft.com/office/drawing/2014/main" id="{B7E6B3F7-63C1-18FA-0A7C-894EBDCF01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50413" y="5613400"/>
            <a:ext cx="22002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4">
            <a:extLst>
              <a:ext uri="{FF2B5EF4-FFF2-40B4-BE49-F238E27FC236}">
                <a16:creationId xmlns:a16="http://schemas.microsoft.com/office/drawing/2014/main" id="{41BB2E6D-6853-13AD-A57E-4AE73738A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3560" y="2099446"/>
            <a:ext cx="6260638" cy="453481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3D814-BA46-0F64-0D38-240F8B3DC7B2}"/>
            </a:ext>
          </a:extLst>
        </p:cNvPr>
        <p:cNvGrpSpPr/>
        <p:nvPr/>
      </p:nvGrpSpPr>
      <p:grpSpPr>
        <a:xfrm>
          <a:off x="0" y="0"/>
          <a:ext cx="0" cy="0"/>
          <a:chOff x="0" y="0"/>
          <a:chExt cx="0" cy="0"/>
        </a:xfrm>
      </p:grpSpPr>
      <p:sp>
        <p:nvSpPr>
          <p:cNvPr id="5122" name="TextBox 3">
            <a:extLst>
              <a:ext uri="{FF2B5EF4-FFF2-40B4-BE49-F238E27FC236}">
                <a16:creationId xmlns:a16="http://schemas.microsoft.com/office/drawing/2014/main" id="{4353CC8D-8B1E-4257-3F56-D259D6D8E777}"/>
              </a:ext>
            </a:extLst>
          </p:cNvPr>
          <p:cNvSpPr txBox="1">
            <a:spLocks noChangeArrowheads="1"/>
          </p:cNvSpPr>
          <p:nvPr/>
        </p:nvSpPr>
        <p:spPr bwMode="auto">
          <a:xfrm>
            <a:off x="0" y="573206"/>
            <a:ext cx="12192000" cy="1107996"/>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600" b="1" dirty="0">
                <a:solidFill>
                  <a:schemeClr val="bg1"/>
                </a:solidFill>
                <a:latin typeface="Arial Narrow" panose="020B0606020202030204" pitchFamily="34" charset="0"/>
              </a:rPr>
              <a:t>WHY….The Rotary Foundation?</a:t>
            </a:r>
          </a:p>
        </p:txBody>
      </p:sp>
      <p:pic>
        <p:nvPicPr>
          <p:cNvPr id="5126" name="Picture 1" descr="Graphical user interface&#10;&#10;Description automatically generated with medium confidence">
            <a:extLst>
              <a:ext uri="{FF2B5EF4-FFF2-40B4-BE49-F238E27FC236}">
                <a16:creationId xmlns:a16="http://schemas.microsoft.com/office/drawing/2014/main" id="{25F77220-ADF4-D6D0-012B-CDE138A62E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50413" y="5613400"/>
            <a:ext cx="22002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49CB079-14D5-2096-30B2-90B027F71ADB}"/>
              </a:ext>
            </a:extLst>
          </p:cNvPr>
          <p:cNvSpPr txBox="1"/>
          <p:nvPr/>
        </p:nvSpPr>
        <p:spPr>
          <a:xfrm>
            <a:off x="618580" y="2587186"/>
            <a:ext cx="11232108" cy="2554545"/>
          </a:xfrm>
          <a:prstGeom prst="rect">
            <a:avLst/>
          </a:prstGeom>
          <a:noFill/>
        </p:spPr>
        <p:txBody>
          <a:bodyPr wrap="square">
            <a:spAutoFit/>
          </a:bodyPr>
          <a:lstStyle/>
          <a:p>
            <a:pPr>
              <a:buFont typeface="Wingdings" pitchFamily="2" charset="2"/>
              <a:buChar char="Ø"/>
            </a:pPr>
            <a:r>
              <a:rPr lang="en-US" sz="3200" dirty="0"/>
              <a:t>Global Grants </a:t>
            </a:r>
            <a:endParaRPr lang="en-US" sz="2400" dirty="0"/>
          </a:p>
          <a:p>
            <a:pPr>
              <a:buFont typeface="Wingdings" pitchFamily="2" charset="2"/>
              <a:buChar char="Ø"/>
            </a:pPr>
            <a:r>
              <a:rPr lang="en-US" sz="3200" dirty="0"/>
              <a:t>District Grants </a:t>
            </a:r>
          </a:p>
          <a:p>
            <a:pPr>
              <a:buFont typeface="Wingdings" pitchFamily="2" charset="2"/>
              <a:buChar char="Ø"/>
            </a:pPr>
            <a:r>
              <a:rPr lang="en-US" sz="3200" dirty="0"/>
              <a:t>Polio Plus </a:t>
            </a:r>
          </a:p>
          <a:p>
            <a:pPr>
              <a:buFont typeface="Wingdings" pitchFamily="2" charset="2"/>
              <a:buChar char="Ø"/>
            </a:pPr>
            <a:r>
              <a:rPr lang="en-US" sz="3200" dirty="0"/>
              <a:t>Ambassadorial Scholarships – </a:t>
            </a:r>
            <a:r>
              <a:rPr lang="en-US" sz="2400" dirty="0"/>
              <a:t>2 to 3 from this district each year</a:t>
            </a:r>
          </a:p>
          <a:p>
            <a:pPr>
              <a:buFont typeface="Wingdings" pitchFamily="2" charset="2"/>
              <a:buChar char="Ø"/>
            </a:pPr>
            <a:r>
              <a:rPr lang="en-US" sz="3200" dirty="0"/>
              <a:t>Peace Scholarships – </a:t>
            </a:r>
            <a:r>
              <a:rPr lang="en-US" sz="2400" dirty="0"/>
              <a:t>awarded this year</a:t>
            </a:r>
          </a:p>
        </p:txBody>
      </p:sp>
    </p:spTree>
    <p:extLst>
      <p:ext uri="{BB962C8B-B14F-4D97-AF65-F5344CB8AC3E}">
        <p14:creationId xmlns:p14="http://schemas.microsoft.com/office/powerpoint/2010/main" val="2089624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3E319-0633-3C8F-E1CC-7635E3C74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38"/>
            <a:ext cx="12236335" cy="6882938"/>
          </a:xfrm>
          <a:prstGeom prst="rect">
            <a:avLst/>
          </a:prstGeom>
        </p:spPr>
      </p:pic>
    </p:spTree>
    <p:extLst>
      <p:ext uri="{BB962C8B-B14F-4D97-AF65-F5344CB8AC3E}">
        <p14:creationId xmlns:p14="http://schemas.microsoft.com/office/powerpoint/2010/main" val="2722890452"/>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6EC37B-8F38-DD41-B7E8-C61D99063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154"/>
            <a:ext cx="12182850" cy="6863154"/>
          </a:xfrm>
          <a:prstGeom prst="rect">
            <a:avLst/>
          </a:prstGeom>
        </p:spPr>
      </p:pic>
      <p:pic>
        <p:nvPicPr>
          <p:cNvPr id="2" name="Picture 1" descr="Graphical user interface&#10;&#10;Description automatically generated with medium confidence">
            <a:extLst>
              <a:ext uri="{FF2B5EF4-FFF2-40B4-BE49-F238E27FC236}">
                <a16:creationId xmlns:a16="http://schemas.microsoft.com/office/drawing/2014/main" id="{49B07CF2-1162-790C-E6C5-52FBA744EA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21230" y="5789449"/>
            <a:ext cx="22002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162743"/>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2BC836-0065-8446-94EA-D277C66F93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9324" y="0"/>
            <a:ext cx="5700367" cy="6858000"/>
          </a:xfrm>
          <a:prstGeom prst="rect">
            <a:avLst/>
          </a:prstGeom>
        </p:spPr>
      </p:pic>
      <p:pic>
        <p:nvPicPr>
          <p:cNvPr id="5" name="Picture 4">
            <a:extLst>
              <a:ext uri="{FF2B5EF4-FFF2-40B4-BE49-F238E27FC236}">
                <a16:creationId xmlns:a16="http://schemas.microsoft.com/office/drawing/2014/main" id="{7F008390-8494-FA4B-AB4F-6E189FF0C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3636" y="0"/>
            <a:ext cx="3857625" cy="6858000"/>
          </a:xfrm>
          <a:prstGeom prst="rect">
            <a:avLst/>
          </a:prstGeom>
        </p:spPr>
      </p:pic>
      <p:sp>
        <p:nvSpPr>
          <p:cNvPr id="6" name="TextBox 5">
            <a:extLst>
              <a:ext uri="{FF2B5EF4-FFF2-40B4-BE49-F238E27FC236}">
                <a16:creationId xmlns:a16="http://schemas.microsoft.com/office/drawing/2014/main" id="{475530BC-D670-DF49-BAAB-19CCA7CEAED2}"/>
              </a:ext>
            </a:extLst>
          </p:cNvPr>
          <p:cNvSpPr txBox="1"/>
          <p:nvPr/>
        </p:nvSpPr>
        <p:spPr>
          <a:xfrm>
            <a:off x="92309" y="1430215"/>
            <a:ext cx="2028093" cy="4154984"/>
          </a:xfrm>
          <a:prstGeom prst="rect">
            <a:avLst/>
          </a:prstGeom>
          <a:noFill/>
        </p:spPr>
        <p:txBody>
          <a:bodyPr wrap="square" rtlCol="0">
            <a:spAutoFit/>
          </a:bodyPr>
          <a:lstStyle/>
          <a:p>
            <a:pPr algn="ctr"/>
            <a:r>
              <a:rPr lang="en-US" sz="2400" dirty="0">
                <a:solidFill>
                  <a:schemeClr val="bg1"/>
                </a:solidFill>
              </a:rPr>
              <a:t>Romania </a:t>
            </a:r>
            <a:r>
              <a:rPr lang="en-US" sz="2400" i="1" dirty="0">
                <a:solidFill>
                  <a:schemeClr val="bg1"/>
                </a:solidFill>
              </a:rPr>
              <a:t>and</a:t>
            </a:r>
          </a:p>
          <a:p>
            <a:pPr algn="ctr"/>
            <a:r>
              <a:rPr lang="en-US" sz="2400" i="1" dirty="0">
                <a:solidFill>
                  <a:schemeClr val="bg1"/>
                </a:solidFill>
              </a:rPr>
              <a:t>Moldova</a:t>
            </a:r>
          </a:p>
          <a:p>
            <a:pPr algn="ctr"/>
            <a:endParaRPr lang="en-US" sz="2400" i="1" dirty="0">
              <a:solidFill>
                <a:schemeClr val="bg1"/>
              </a:solidFill>
            </a:endParaRPr>
          </a:p>
          <a:p>
            <a:pPr algn="ctr"/>
            <a:r>
              <a:rPr lang="en-US" sz="2400" i="1" dirty="0">
                <a:solidFill>
                  <a:schemeClr val="bg1"/>
                </a:solidFill>
              </a:rPr>
              <a:t>W</a:t>
            </a:r>
            <a:r>
              <a:rPr lang="en-US" sz="2400" dirty="0"/>
              <a:t> Romania </a:t>
            </a:r>
            <a:r>
              <a:rPr lang="en-US" sz="2400" i="1" dirty="0"/>
              <a:t>and</a:t>
            </a:r>
          </a:p>
          <a:p>
            <a:pPr algn="ctr"/>
            <a:r>
              <a:rPr lang="en-US" sz="2400" i="1" dirty="0"/>
              <a:t>Moldova</a:t>
            </a:r>
          </a:p>
          <a:p>
            <a:pPr algn="ctr"/>
            <a:endParaRPr lang="en-US" sz="2400" i="1" dirty="0"/>
          </a:p>
          <a:p>
            <a:pPr algn="ctr"/>
            <a:r>
              <a:rPr lang="en-US" sz="2400" i="1" dirty="0"/>
              <a:t>Wheelchair</a:t>
            </a:r>
          </a:p>
          <a:p>
            <a:pPr algn="ctr"/>
            <a:r>
              <a:rPr lang="en-US" sz="2400" i="1" dirty="0"/>
              <a:t>Delivery </a:t>
            </a:r>
            <a:r>
              <a:rPr lang="en-US" sz="2400" i="1" dirty="0" err="1">
                <a:solidFill>
                  <a:schemeClr val="bg1"/>
                </a:solidFill>
              </a:rPr>
              <a:t>heelchair</a:t>
            </a:r>
            <a:endParaRPr lang="en-US" sz="2400" i="1" dirty="0">
              <a:solidFill>
                <a:schemeClr val="bg1"/>
              </a:solidFill>
            </a:endParaRPr>
          </a:p>
          <a:p>
            <a:pPr algn="ctr"/>
            <a:r>
              <a:rPr lang="en-US" sz="2400" i="1" dirty="0">
                <a:solidFill>
                  <a:schemeClr val="bg1"/>
                </a:solidFill>
              </a:rPr>
              <a:t>Delivery </a:t>
            </a:r>
            <a:endParaRPr lang="en-US" sz="2400" dirty="0">
              <a:solidFill>
                <a:schemeClr val="bg1"/>
              </a:solidFill>
            </a:endParaRPr>
          </a:p>
        </p:txBody>
      </p:sp>
    </p:spTree>
    <p:extLst>
      <p:ext uri="{BB962C8B-B14F-4D97-AF65-F5344CB8AC3E}">
        <p14:creationId xmlns:p14="http://schemas.microsoft.com/office/powerpoint/2010/main" val="363125526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Rectangle 1"/>
          <p:cNvSpPr/>
          <p:nvPr/>
        </p:nvSpPr>
        <p:spPr>
          <a:xfrm>
            <a:off x="345960" y="399600"/>
            <a:ext cx="11500080" cy="829543"/>
          </a:xfrm>
          <a:prstGeom prst="rect">
            <a:avLst/>
          </a:prstGeom>
          <a:solidFill>
            <a:srgbClr val="00B0F0"/>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CA" sz="4800" b="1" strike="noStrike" spc="-1" dirty="0">
                <a:solidFill>
                  <a:srgbClr val="FFFFFF"/>
                </a:solidFill>
                <a:latin typeface="Arial Narrow"/>
                <a:ea typeface="DejaVu Sans"/>
              </a:rPr>
              <a:t>Knowledge of  THE ROTARY FOUNDATION</a:t>
            </a:r>
          </a:p>
        </p:txBody>
      </p:sp>
      <p:pic>
        <p:nvPicPr>
          <p:cNvPr id="514" name="image24.png 3"/>
          <p:cNvPicPr/>
          <p:nvPr/>
        </p:nvPicPr>
        <p:blipFill>
          <a:blip r:embed="rId3"/>
          <a:stretch/>
        </p:blipFill>
        <p:spPr>
          <a:xfrm>
            <a:off x="4289400" y="1583280"/>
            <a:ext cx="3245040" cy="2894760"/>
          </a:xfrm>
          <a:prstGeom prst="rect">
            <a:avLst/>
          </a:prstGeom>
          <a:ln w="3175">
            <a:solidFill>
              <a:srgbClr val="3465A4"/>
            </a:solidFill>
            <a:miter/>
          </a:ln>
        </p:spPr>
      </p:pic>
      <p:pic>
        <p:nvPicPr>
          <p:cNvPr id="515" name="image25.png 2"/>
          <p:cNvPicPr/>
          <p:nvPr/>
        </p:nvPicPr>
        <p:blipFill>
          <a:blip r:embed="rId4"/>
          <a:stretch/>
        </p:blipFill>
        <p:spPr>
          <a:xfrm>
            <a:off x="345960" y="1591560"/>
            <a:ext cx="3412440" cy="2894760"/>
          </a:xfrm>
          <a:prstGeom prst="rect">
            <a:avLst/>
          </a:prstGeom>
          <a:ln w="3175">
            <a:solidFill>
              <a:srgbClr val="3465A4"/>
            </a:solidFill>
            <a:miter/>
          </a:ln>
        </p:spPr>
      </p:pic>
      <p:pic>
        <p:nvPicPr>
          <p:cNvPr id="516" name="image26.png 3"/>
          <p:cNvPicPr/>
          <p:nvPr/>
        </p:nvPicPr>
        <p:blipFill>
          <a:blip r:embed="rId5"/>
          <a:stretch/>
        </p:blipFill>
        <p:spPr>
          <a:xfrm>
            <a:off x="8065440" y="1583280"/>
            <a:ext cx="3458880" cy="2903400"/>
          </a:xfrm>
          <a:prstGeom prst="rect">
            <a:avLst/>
          </a:prstGeom>
          <a:ln w="3175">
            <a:solidFill>
              <a:srgbClr val="3465A4"/>
            </a:solidFill>
            <a:miter/>
          </a:ln>
        </p:spPr>
      </p:pic>
      <p:sp>
        <p:nvSpPr>
          <p:cNvPr id="517" name="Shape 4"/>
          <p:cNvSpPr/>
          <p:nvPr/>
        </p:nvSpPr>
        <p:spPr>
          <a:xfrm>
            <a:off x="8461800" y="4718520"/>
            <a:ext cx="2666160" cy="1311726"/>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spcBef>
                <a:spcPts val="400"/>
              </a:spcBef>
              <a:buNone/>
            </a:pPr>
            <a:r>
              <a:rPr lang="en-US" sz="2800" b="1" strike="noStrike" spc="-1" dirty="0">
                <a:solidFill>
                  <a:schemeClr val="bg1"/>
                </a:solidFill>
                <a:latin typeface="Arial Narrow" panose="020B0606020202030204" pitchFamily="34" charset="0"/>
                <a:ea typeface="Georgia"/>
              </a:rPr>
              <a:t>ENDOWMENT FUND</a:t>
            </a:r>
            <a:endParaRPr lang="en-CA" sz="2800" b="0" strike="noStrike" spc="-1" dirty="0">
              <a:solidFill>
                <a:schemeClr val="bg1"/>
              </a:solidFill>
              <a:latin typeface="Arial Narrow" panose="020B0606020202030204" pitchFamily="34" charset="0"/>
            </a:endParaRPr>
          </a:p>
          <a:p>
            <a:pPr algn="ctr">
              <a:lnSpc>
                <a:spcPct val="100000"/>
              </a:lnSpc>
              <a:spcBef>
                <a:spcPts val="400"/>
              </a:spcBef>
              <a:buNone/>
            </a:pPr>
            <a:r>
              <a:rPr lang="en-US" sz="2000" b="0" strike="noStrike" spc="-1" dirty="0">
                <a:solidFill>
                  <a:schemeClr val="bg1"/>
                </a:solidFill>
                <a:latin typeface="Arial Narrow" panose="020B0606020202030204" pitchFamily="34" charset="0"/>
                <a:ea typeface="Georgia"/>
              </a:rPr>
              <a:t>To Secure Tomorrow</a:t>
            </a:r>
            <a:endParaRPr lang="en-CA" sz="2000" b="0" strike="noStrike" spc="-1" dirty="0">
              <a:solidFill>
                <a:schemeClr val="bg1"/>
              </a:solidFill>
              <a:latin typeface="Arial Narrow" panose="020B0606020202030204" pitchFamily="34" charset="0"/>
            </a:endParaRPr>
          </a:p>
        </p:txBody>
      </p:sp>
      <p:sp>
        <p:nvSpPr>
          <p:cNvPr id="518" name="Shape 5"/>
          <p:cNvSpPr/>
          <p:nvPr/>
        </p:nvSpPr>
        <p:spPr>
          <a:xfrm>
            <a:off x="4388400" y="4718520"/>
            <a:ext cx="3047400" cy="880839"/>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marL="343080" indent="-343080" algn="ctr">
              <a:lnSpc>
                <a:spcPct val="100000"/>
              </a:lnSpc>
              <a:spcBef>
                <a:spcPts val="400"/>
              </a:spcBef>
              <a:buNone/>
              <a:tabLst>
                <a:tab pos="0" algn="l"/>
              </a:tabLst>
            </a:pPr>
            <a:r>
              <a:rPr lang="en-US" sz="2800" b="1" strike="noStrike" spc="-1" dirty="0">
                <a:solidFill>
                  <a:schemeClr val="bg1"/>
                </a:solidFill>
                <a:latin typeface="Arial Narrow" panose="020B0606020202030204" pitchFamily="34" charset="0"/>
                <a:ea typeface="Georgia"/>
              </a:rPr>
              <a:t>ANNUAL FUND</a:t>
            </a:r>
            <a:endParaRPr lang="en-CA" sz="2800" b="0" strike="noStrike" spc="-1" dirty="0">
              <a:solidFill>
                <a:schemeClr val="bg1"/>
              </a:solidFill>
              <a:latin typeface="Arial Narrow" panose="020B0606020202030204" pitchFamily="34" charset="0"/>
            </a:endParaRPr>
          </a:p>
          <a:p>
            <a:pPr marL="343080" indent="-343080" algn="ctr">
              <a:lnSpc>
                <a:spcPct val="100000"/>
              </a:lnSpc>
              <a:spcBef>
                <a:spcPts val="400"/>
              </a:spcBef>
              <a:buNone/>
              <a:tabLst>
                <a:tab pos="0" algn="l"/>
              </a:tabLst>
            </a:pPr>
            <a:r>
              <a:rPr lang="en-US" sz="2000" b="0" strike="noStrike" spc="-1" dirty="0">
                <a:solidFill>
                  <a:schemeClr val="bg1"/>
                </a:solidFill>
                <a:latin typeface="Arial Narrow" panose="020B0606020202030204" pitchFamily="34" charset="0"/>
                <a:ea typeface="Georgia"/>
              </a:rPr>
              <a:t>For Support Today</a:t>
            </a:r>
            <a:endParaRPr lang="en-CA" sz="2000" b="0" strike="noStrike" spc="-1" dirty="0">
              <a:solidFill>
                <a:schemeClr val="bg1"/>
              </a:solidFill>
              <a:latin typeface="Arial Narrow" panose="020B0606020202030204" pitchFamily="34" charset="0"/>
            </a:endParaRPr>
          </a:p>
        </p:txBody>
      </p:sp>
      <p:sp>
        <p:nvSpPr>
          <p:cNvPr id="519" name="Shape 6"/>
          <p:cNvSpPr/>
          <p:nvPr/>
        </p:nvSpPr>
        <p:spPr>
          <a:xfrm>
            <a:off x="549360" y="4719600"/>
            <a:ext cx="2666160" cy="1311726"/>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spcBef>
                <a:spcPts val="1199"/>
              </a:spcBef>
              <a:buNone/>
            </a:pPr>
            <a:r>
              <a:rPr lang="en-US" sz="2800" b="1" strike="noStrike" spc="-1" dirty="0">
                <a:solidFill>
                  <a:schemeClr val="bg1"/>
                </a:solidFill>
                <a:latin typeface="Arial Narrow" panose="020B0606020202030204" pitchFamily="34" charset="0"/>
                <a:ea typeface="Georgia"/>
              </a:rPr>
              <a:t>POLIO PLUS FUND</a:t>
            </a:r>
            <a:endParaRPr lang="en-CA" sz="2800" b="1" strike="noStrike" spc="-1" dirty="0">
              <a:solidFill>
                <a:schemeClr val="bg1"/>
              </a:solidFill>
              <a:latin typeface="Arial Narrow" panose="020B0606020202030204" pitchFamily="34" charset="0"/>
            </a:endParaRPr>
          </a:p>
          <a:p>
            <a:pPr algn="ctr">
              <a:lnSpc>
                <a:spcPct val="100000"/>
              </a:lnSpc>
              <a:spcBef>
                <a:spcPts val="400"/>
              </a:spcBef>
              <a:buNone/>
            </a:pPr>
            <a:r>
              <a:rPr lang="en-US" sz="2000" strike="noStrike" spc="-1" dirty="0">
                <a:solidFill>
                  <a:schemeClr val="bg1"/>
                </a:solidFill>
                <a:latin typeface="Arial Narrow" panose="020B0606020202030204" pitchFamily="34" charset="0"/>
                <a:ea typeface="Georgia"/>
              </a:rPr>
              <a:t>End Polio Now</a:t>
            </a:r>
            <a:endParaRPr lang="en-CA" sz="2000" strike="noStrike" spc="-1" dirty="0">
              <a:solidFill>
                <a:schemeClr val="bg1"/>
              </a:solidFill>
              <a:latin typeface="Arial Narrow" panose="020B0606020202030204" pitchFamily="34" charset="0"/>
            </a:endParaRPr>
          </a:p>
        </p:txBody>
      </p:sp>
      <p:sp>
        <p:nvSpPr>
          <p:cNvPr id="2" name="TextBox 1">
            <a:extLst>
              <a:ext uri="{FF2B5EF4-FFF2-40B4-BE49-F238E27FC236}">
                <a16:creationId xmlns:a16="http://schemas.microsoft.com/office/drawing/2014/main" id="{E6DBD5C9-CFB7-CFE7-F177-E4ACBA7AFF53}"/>
              </a:ext>
            </a:extLst>
          </p:cNvPr>
          <p:cNvSpPr txBox="1"/>
          <p:nvPr/>
        </p:nvSpPr>
        <p:spPr>
          <a:xfrm>
            <a:off x="2676938" y="5141843"/>
            <a:ext cx="7500731" cy="1077218"/>
          </a:xfrm>
          <a:prstGeom prst="rect">
            <a:avLst/>
          </a:prstGeom>
          <a:solidFill>
            <a:schemeClr val="tx2">
              <a:lumMod val="20000"/>
              <a:lumOff val="80000"/>
            </a:schemeClr>
          </a:solidFill>
        </p:spPr>
        <p:txBody>
          <a:bodyPr wrap="square" rtlCol="0">
            <a:spAutoFit/>
          </a:bodyPr>
          <a:lstStyle/>
          <a:p>
            <a:pPr algn="ctr"/>
            <a:r>
              <a:rPr lang="en-US" sz="3200" dirty="0"/>
              <a:t>Can you name 3 buckets in which we give to </a:t>
            </a:r>
          </a:p>
          <a:p>
            <a:pPr algn="ctr"/>
            <a:r>
              <a:rPr lang="en-US" sz="3200" b="1" dirty="0"/>
              <a:t>The Rotary Foundation?</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EF0249-3794-901D-E582-A9F31B312C52}"/>
              </a:ext>
            </a:extLst>
          </p:cNvPr>
          <p:cNvSpPr/>
          <p:nvPr/>
        </p:nvSpPr>
        <p:spPr>
          <a:xfrm>
            <a:off x="345960" y="399600"/>
            <a:ext cx="11500080" cy="829543"/>
          </a:xfrm>
          <a:prstGeom prst="rect">
            <a:avLst/>
          </a:prstGeom>
          <a:solidFill>
            <a:srgbClr val="00B0F0"/>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CA" sz="4800" b="1" strike="noStrike" spc="-1" dirty="0">
                <a:solidFill>
                  <a:srgbClr val="FFFFFF"/>
                </a:solidFill>
                <a:latin typeface="Arial Narrow"/>
                <a:ea typeface="DejaVu Sans"/>
              </a:rPr>
              <a:t>Knowledge of  THE ROTARY FOUNDATION</a:t>
            </a:r>
          </a:p>
        </p:txBody>
      </p:sp>
      <p:pic>
        <p:nvPicPr>
          <p:cNvPr id="3" name="image24.png 3">
            <a:extLst>
              <a:ext uri="{FF2B5EF4-FFF2-40B4-BE49-F238E27FC236}">
                <a16:creationId xmlns:a16="http://schemas.microsoft.com/office/drawing/2014/main" id="{105C86AB-6636-EBCC-7143-40A04877B069}"/>
              </a:ext>
            </a:extLst>
          </p:cNvPr>
          <p:cNvPicPr/>
          <p:nvPr/>
        </p:nvPicPr>
        <p:blipFill>
          <a:blip r:embed="rId3"/>
          <a:stretch/>
        </p:blipFill>
        <p:spPr>
          <a:xfrm>
            <a:off x="4289400" y="1583280"/>
            <a:ext cx="3245040" cy="2894760"/>
          </a:xfrm>
          <a:prstGeom prst="rect">
            <a:avLst/>
          </a:prstGeom>
          <a:ln w="3175">
            <a:solidFill>
              <a:srgbClr val="3465A4"/>
            </a:solidFill>
            <a:miter/>
          </a:ln>
        </p:spPr>
      </p:pic>
      <p:pic>
        <p:nvPicPr>
          <p:cNvPr id="4" name="image25.png 2">
            <a:extLst>
              <a:ext uri="{FF2B5EF4-FFF2-40B4-BE49-F238E27FC236}">
                <a16:creationId xmlns:a16="http://schemas.microsoft.com/office/drawing/2014/main" id="{9A927A5B-3E4D-C9B2-FFD9-647241305999}"/>
              </a:ext>
            </a:extLst>
          </p:cNvPr>
          <p:cNvPicPr/>
          <p:nvPr/>
        </p:nvPicPr>
        <p:blipFill>
          <a:blip r:embed="rId4"/>
          <a:stretch/>
        </p:blipFill>
        <p:spPr>
          <a:xfrm>
            <a:off x="345960" y="1591560"/>
            <a:ext cx="3412440" cy="2894760"/>
          </a:xfrm>
          <a:prstGeom prst="rect">
            <a:avLst/>
          </a:prstGeom>
          <a:ln w="3175">
            <a:solidFill>
              <a:srgbClr val="3465A4"/>
            </a:solidFill>
            <a:miter/>
          </a:ln>
        </p:spPr>
      </p:pic>
      <p:pic>
        <p:nvPicPr>
          <p:cNvPr id="5" name="image26.png 3">
            <a:extLst>
              <a:ext uri="{FF2B5EF4-FFF2-40B4-BE49-F238E27FC236}">
                <a16:creationId xmlns:a16="http://schemas.microsoft.com/office/drawing/2014/main" id="{90B2F5D1-342D-B42F-D82D-5D5F576D9558}"/>
              </a:ext>
            </a:extLst>
          </p:cNvPr>
          <p:cNvPicPr/>
          <p:nvPr/>
        </p:nvPicPr>
        <p:blipFill>
          <a:blip r:embed="rId5"/>
          <a:stretch/>
        </p:blipFill>
        <p:spPr>
          <a:xfrm>
            <a:off x="8065440" y="1583280"/>
            <a:ext cx="3458880" cy="2903400"/>
          </a:xfrm>
          <a:prstGeom prst="rect">
            <a:avLst/>
          </a:prstGeom>
          <a:ln w="3175">
            <a:solidFill>
              <a:srgbClr val="3465A4"/>
            </a:solidFill>
            <a:miter/>
          </a:ln>
        </p:spPr>
      </p:pic>
      <p:sp>
        <p:nvSpPr>
          <p:cNvPr id="6" name="Shape 4">
            <a:extLst>
              <a:ext uri="{FF2B5EF4-FFF2-40B4-BE49-F238E27FC236}">
                <a16:creationId xmlns:a16="http://schemas.microsoft.com/office/drawing/2014/main" id="{D1B6BC9B-57BA-884C-6778-67C578FE27D4}"/>
              </a:ext>
            </a:extLst>
          </p:cNvPr>
          <p:cNvSpPr/>
          <p:nvPr/>
        </p:nvSpPr>
        <p:spPr>
          <a:xfrm>
            <a:off x="8461800" y="4718520"/>
            <a:ext cx="2666160" cy="1311726"/>
          </a:xfrm>
          <a:prstGeom prst="rect">
            <a:avLst/>
          </a:prstGeom>
          <a:solidFill>
            <a:schemeClr val="tx2">
              <a:lumMod val="20000"/>
              <a:lumOff val="80000"/>
            </a:schemeClr>
          </a:solidFill>
          <a:ln w="12700">
            <a:solidFill>
              <a:schemeClr val="tx1"/>
            </a:solidFill>
            <a:prstDash val="solid"/>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spcBef>
                <a:spcPts val="400"/>
              </a:spcBef>
              <a:buNone/>
            </a:pPr>
            <a:r>
              <a:rPr lang="en-US" sz="2800" b="1" strike="noStrike" spc="-1" dirty="0">
                <a:latin typeface="Arial Narrow" panose="020B0606020202030204" pitchFamily="34" charset="0"/>
                <a:ea typeface="Georgia"/>
              </a:rPr>
              <a:t>ENDOWMENT FUND</a:t>
            </a:r>
            <a:endParaRPr lang="en-CA" sz="2800" b="0" strike="noStrike" spc="-1" dirty="0">
              <a:latin typeface="Arial Narrow" panose="020B0606020202030204" pitchFamily="34" charset="0"/>
            </a:endParaRPr>
          </a:p>
          <a:p>
            <a:pPr algn="ctr">
              <a:lnSpc>
                <a:spcPct val="100000"/>
              </a:lnSpc>
              <a:spcBef>
                <a:spcPts val="400"/>
              </a:spcBef>
              <a:buNone/>
            </a:pPr>
            <a:r>
              <a:rPr lang="en-US" sz="2000" b="0" strike="noStrike" spc="-1" dirty="0">
                <a:latin typeface="Arial Narrow" panose="020B0606020202030204" pitchFamily="34" charset="0"/>
                <a:ea typeface="Georgia"/>
              </a:rPr>
              <a:t>To Secure Tomorrow</a:t>
            </a:r>
            <a:endParaRPr lang="en-CA" sz="2000" b="0" strike="noStrike" spc="-1" dirty="0">
              <a:latin typeface="Arial Narrow" panose="020B0606020202030204" pitchFamily="34" charset="0"/>
            </a:endParaRPr>
          </a:p>
        </p:txBody>
      </p:sp>
      <p:sp>
        <p:nvSpPr>
          <p:cNvPr id="7" name="Shape 5">
            <a:extLst>
              <a:ext uri="{FF2B5EF4-FFF2-40B4-BE49-F238E27FC236}">
                <a16:creationId xmlns:a16="http://schemas.microsoft.com/office/drawing/2014/main" id="{00583FD1-E03B-7BC5-910C-27957AED3E61}"/>
              </a:ext>
            </a:extLst>
          </p:cNvPr>
          <p:cNvSpPr/>
          <p:nvPr/>
        </p:nvSpPr>
        <p:spPr>
          <a:xfrm>
            <a:off x="4388220" y="4933963"/>
            <a:ext cx="3047400" cy="880839"/>
          </a:xfrm>
          <a:prstGeom prst="rect">
            <a:avLst/>
          </a:prstGeom>
          <a:solidFill>
            <a:schemeClr val="tx2">
              <a:lumMod val="20000"/>
              <a:lumOff val="80000"/>
            </a:schemeClr>
          </a:solidFill>
          <a:ln w="12700">
            <a:solidFill>
              <a:schemeClr val="accent1"/>
            </a:solidFill>
          </a:ln>
        </p:spPr>
        <p:style>
          <a:lnRef idx="0">
            <a:scrgbClr r="0" g="0" b="0"/>
          </a:lnRef>
          <a:fillRef idx="0">
            <a:scrgbClr r="0" g="0" b="0"/>
          </a:fillRef>
          <a:effectRef idx="0">
            <a:scrgbClr r="0" g="0" b="0"/>
          </a:effectRef>
          <a:fontRef idx="minor"/>
        </p:style>
        <p:txBody>
          <a:bodyPr lIns="45720" tIns="45000" rIns="45720" bIns="45000" anchor="t">
            <a:spAutoFit/>
          </a:bodyPr>
          <a:lstStyle/>
          <a:p>
            <a:pPr marL="343080" indent="-343080" algn="ctr">
              <a:lnSpc>
                <a:spcPct val="100000"/>
              </a:lnSpc>
              <a:spcBef>
                <a:spcPts val="400"/>
              </a:spcBef>
              <a:buNone/>
              <a:tabLst>
                <a:tab pos="0" algn="l"/>
              </a:tabLst>
            </a:pPr>
            <a:r>
              <a:rPr lang="en-US" sz="2800" b="1" strike="noStrike" spc="-1" dirty="0">
                <a:latin typeface="Arial Narrow" panose="020B0606020202030204" pitchFamily="34" charset="0"/>
                <a:ea typeface="Georgia"/>
              </a:rPr>
              <a:t>ANNUAL</a:t>
            </a:r>
            <a:r>
              <a:rPr lang="en-US" sz="2800" b="1" strike="noStrike" spc="-1" dirty="0">
                <a:solidFill>
                  <a:schemeClr val="bg1"/>
                </a:solidFill>
                <a:latin typeface="Arial Narrow" panose="020B0606020202030204" pitchFamily="34" charset="0"/>
                <a:ea typeface="Georgia"/>
              </a:rPr>
              <a:t> </a:t>
            </a:r>
            <a:r>
              <a:rPr lang="en-US" sz="2800" b="1" strike="noStrike" spc="-1" dirty="0">
                <a:latin typeface="Arial Narrow" panose="020B0606020202030204" pitchFamily="34" charset="0"/>
                <a:ea typeface="Georgia"/>
              </a:rPr>
              <a:t>FUND</a:t>
            </a:r>
            <a:endParaRPr lang="en-CA" sz="2800" spc="-1" dirty="0">
              <a:latin typeface="Arial Narrow" panose="020B0606020202030204" pitchFamily="34" charset="0"/>
            </a:endParaRPr>
          </a:p>
          <a:p>
            <a:pPr marL="343080" indent="-343080" algn="ctr">
              <a:lnSpc>
                <a:spcPct val="100000"/>
              </a:lnSpc>
              <a:spcBef>
                <a:spcPts val="400"/>
              </a:spcBef>
              <a:buNone/>
              <a:tabLst>
                <a:tab pos="0" algn="l"/>
              </a:tabLst>
            </a:pPr>
            <a:r>
              <a:rPr lang="en-US" sz="2000" b="0" strike="noStrike" spc="-1" dirty="0">
                <a:latin typeface="Arial Narrow" panose="020B0606020202030204" pitchFamily="34" charset="0"/>
                <a:ea typeface="Georgia"/>
              </a:rPr>
              <a:t>For</a:t>
            </a:r>
            <a:r>
              <a:rPr lang="en-US" sz="2000" b="0" strike="noStrike" spc="-1" dirty="0">
                <a:solidFill>
                  <a:schemeClr val="bg1"/>
                </a:solidFill>
                <a:latin typeface="Arial Narrow" panose="020B0606020202030204" pitchFamily="34" charset="0"/>
                <a:ea typeface="Georgia"/>
              </a:rPr>
              <a:t> </a:t>
            </a:r>
            <a:r>
              <a:rPr lang="en-US" sz="2000" b="0" strike="noStrike" spc="-1" dirty="0">
                <a:latin typeface="Arial Narrow" panose="020B0606020202030204" pitchFamily="34" charset="0"/>
                <a:ea typeface="Georgia"/>
              </a:rPr>
              <a:t>Support</a:t>
            </a:r>
            <a:r>
              <a:rPr lang="en-US" sz="2000" b="0" strike="noStrike" spc="-1" dirty="0">
                <a:solidFill>
                  <a:schemeClr val="bg1"/>
                </a:solidFill>
                <a:latin typeface="Arial Narrow" panose="020B0606020202030204" pitchFamily="34" charset="0"/>
                <a:ea typeface="Georgia"/>
              </a:rPr>
              <a:t> </a:t>
            </a:r>
            <a:r>
              <a:rPr lang="en-US" sz="2000" b="0" strike="noStrike" spc="-1" dirty="0">
                <a:latin typeface="Arial Narrow" panose="020B0606020202030204" pitchFamily="34" charset="0"/>
                <a:ea typeface="Georgia"/>
              </a:rPr>
              <a:t>Today</a:t>
            </a:r>
            <a:endParaRPr lang="en-CA" sz="2000" b="0" strike="noStrike" spc="-1" dirty="0">
              <a:latin typeface="Arial Narrow" panose="020B0606020202030204" pitchFamily="34" charset="0"/>
            </a:endParaRPr>
          </a:p>
        </p:txBody>
      </p:sp>
      <p:sp>
        <p:nvSpPr>
          <p:cNvPr id="8" name="Shape 6">
            <a:extLst>
              <a:ext uri="{FF2B5EF4-FFF2-40B4-BE49-F238E27FC236}">
                <a16:creationId xmlns:a16="http://schemas.microsoft.com/office/drawing/2014/main" id="{E782396D-9277-CB5E-85FF-346318067CE9}"/>
              </a:ext>
            </a:extLst>
          </p:cNvPr>
          <p:cNvSpPr/>
          <p:nvPr/>
        </p:nvSpPr>
        <p:spPr>
          <a:xfrm>
            <a:off x="742120" y="4848737"/>
            <a:ext cx="2499903" cy="1311726"/>
          </a:xfrm>
          <a:prstGeom prst="rect">
            <a:avLst/>
          </a:prstGeom>
          <a:solidFill>
            <a:schemeClr val="tx2">
              <a:lumMod val="20000"/>
              <a:lumOff val="80000"/>
            </a:schemeClr>
          </a:solidFill>
          <a:ln w="12700">
            <a:solidFill>
              <a:schemeClr val="accent1"/>
            </a:solidFill>
          </a:ln>
        </p:spPr>
        <p:style>
          <a:lnRef idx="0">
            <a:scrgbClr r="0" g="0" b="0"/>
          </a:lnRef>
          <a:fillRef idx="0">
            <a:scrgbClr r="0" g="0" b="0"/>
          </a:fillRef>
          <a:effectRef idx="0">
            <a:scrgbClr r="0" g="0" b="0"/>
          </a:effectRef>
          <a:fontRef idx="minor"/>
        </p:style>
        <p:txBody>
          <a:bodyPr wrap="square" lIns="45720" tIns="45000" rIns="45720" bIns="45000" anchor="t">
            <a:spAutoFit/>
          </a:bodyPr>
          <a:lstStyle/>
          <a:p>
            <a:pPr algn="ctr">
              <a:lnSpc>
                <a:spcPct val="100000"/>
              </a:lnSpc>
              <a:spcBef>
                <a:spcPts val="1199"/>
              </a:spcBef>
              <a:buNone/>
            </a:pPr>
            <a:r>
              <a:rPr lang="en-US" sz="2800" b="1" strike="noStrike" spc="-1" dirty="0">
                <a:latin typeface="Arial Narrow" panose="020B0606020202030204" pitchFamily="34" charset="0"/>
                <a:ea typeface="Georgia"/>
              </a:rPr>
              <a:t>POLIO</a:t>
            </a:r>
            <a:r>
              <a:rPr lang="en-US" sz="2800" b="1" strike="noStrike" spc="-1" dirty="0">
                <a:solidFill>
                  <a:schemeClr val="bg1"/>
                </a:solidFill>
                <a:latin typeface="Arial Narrow" panose="020B0606020202030204" pitchFamily="34" charset="0"/>
                <a:ea typeface="Georgia"/>
              </a:rPr>
              <a:t> </a:t>
            </a:r>
            <a:r>
              <a:rPr lang="en-US" sz="2800" b="1" strike="noStrike" spc="-1" dirty="0">
                <a:latin typeface="Arial Narrow" panose="020B0606020202030204" pitchFamily="34" charset="0"/>
                <a:ea typeface="Georgia"/>
              </a:rPr>
              <a:t>PLUS</a:t>
            </a:r>
            <a:r>
              <a:rPr lang="en-US" sz="2800" b="1" strike="noStrike" spc="-1" dirty="0">
                <a:solidFill>
                  <a:schemeClr val="bg1"/>
                </a:solidFill>
                <a:latin typeface="Arial Narrow" panose="020B0606020202030204" pitchFamily="34" charset="0"/>
                <a:ea typeface="Georgia"/>
              </a:rPr>
              <a:t> </a:t>
            </a:r>
            <a:r>
              <a:rPr lang="en-US" sz="2800" b="1" strike="noStrike" spc="-1" dirty="0">
                <a:latin typeface="Arial Narrow" panose="020B0606020202030204" pitchFamily="34" charset="0"/>
                <a:ea typeface="Georgia"/>
              </a:rPr>
              <a:t>FUND</a:t>
            </a:r>
            <a:endParaRPr lang="en-CA" sz="2800" b="1" strike="noStrike" spc="-1" dirty="0">
              <a:latin typeface="Arial Narrow" panose="020B0606020202030204" pitchFamily="34" charset="0"/>
            </a:endParaRPr>
          </a:p>
          <a:p>
            <a:pPr algn="ctr">
              <a:spcBef>
                <a:spcPts val="400"/>
              </a:spcBef>
            </a:pPr>
            <a:r>
              <a:rPr lang="en-CA" sz="2000" spc="-1" dirty="0">
                <a:latin typeface="Arial Narrow" panose="020B0606020202030204" pitchFamily="34" charset="0"/>
              </a:rPr>
              <a:t>End Polio Now!</a:t>
            </a:r>
            <a:endParaRPr lang="en-CA" sz="2000" strike="noStrike" spc="-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54100474"/>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TRF Presentation - Practice Session"/>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1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4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6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14886</TotalTime>
  <Words>1600</Words>
  <Application>Microsoft Office PowerPoint</Application>
  <PresentationFormat>Widescreen</PresentationFormat>
  <Paragraphs>203</Paragraphs>
  <Slides>18</Slides>
  <Notes>18</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18</vt:i4>
      </vt:variant>
    </vt:vector>
  </HeadingPairs>
  <TitlesOfParts>
    <vt:vector size="31" baseType="lpstr">
      <vt:lpstr>Aptos</vt:lpstr>
      <vt:lpstr>Arial</vt:lpstr>
      <vt:lpstr>Arial Narrow</vt:lpstr>
      <vt:lpstr>Calibri</vt:lpstr>
      <vt:lpstr>Georgia</vt:lpstr>
      <vt:lpstr>Times New Roman</vt:lpstr>
      <vt:lpstr>Wingdings</vt:lpstr>
      <vt:lpstr>Custom Design</vt:lpstr>
      <vt:lpstr>9_Custom Design</vt:lpstr>
      <vt:lpstr>11_Custom Design</vt:lpstr>
      <vt:lpstr>12_Custom Design</vt:lpstr>
      <vt:lpstr>14_Custom Design</vt:lpstr>
      <vt:lpstr>16_Custom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CELEBRATE …… Donor recognition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TRF Presentation - Practice Session</dc:title>
  <dc:creator>Chris Winterbourne</dc:creator>
  <cp:lastModifiedBy>Tony Camoroda</cp:lastModifiedBy>
  <cp:revision>746</cp:revision>
  <cp:lastPrinted>2024-11-13T17:43:10Z</cp:lastPrinted>
  <dcterms:created xsi:type="dcterms:W3CDTF">2016-01-14T22:10:30Z</dcterms:created>
  <dcterms:modified xsi:type="dcterms:W3CDTF">2025-09-27T00:32:36Z</dcterms:modified>
</cp:coreProperties>
</file>